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heme/theme3.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55"/>
  </p:notesMasterIdLst>
  <p:sldIdLst>
    <p:sldId id="473" r:id="rId3"/>
    <p:sldId id="476" r:id="rId4"/>
    <p:sldId id="474" r:id="rId5"/>
    <p:sldId id="294" r:id="rId6"/>
    <p:sldId id="477" r:id="rId7"/>
    <p:sldId id="394" r:id="rId8"/>
    <p:sldId id="393" r:id="rId9"/>
    <p:sldId id="433" r:id="rId10"/>
    <p:sldId id="478" r:id="rId11"/>
    <p:sldId id="479" r:id="rId12"/>
    <p:sldId id="395" r:id="rId13"/>
    <p:sldId id="480" r:id="rId14"/>
    <p:sldId id="397" r:id="rId15"/>
    <p:sldId id="481" r:id="rId16"/>
    <p:sldId id="399" r:id="rId17"/>
    <p:sldId id="400" r:id="rId18"/>
    <p:sldId id="401" r:id="rId19"/>
    <p:sldId id="402" r:id="rId20"/>
    <p:sldId id="403" r:id="rId21"/>
    <p:sldId id="404" r:id="rId22"/>
    <p:sldId id="405" r:id="rId23"/>
    <p:sldId id="406" r:id="rId24"/>
    <p:sldId id="407" r:id="rId25"/>
    <p:sldId id="525" r:id="rId26"/>
    <p:sldId id="409" r:id="rId27"/>
    <p:sldId id="527" r:id="rId28"/>
    <p:sldId id="526" r:id="rId29"/>
    <p:sldId id="410" r:id="rId30"/>
    <p:sldId id="411" r:id="rId31"/>
    <p:sldId id="412" r:id="rId32"/>
    <p:sldId id="413" r:id="rId33"/>
    <p:sldId id="414" r:id="rId34"/>
    <p:sldId id="415" r:id="rId35"/>
    <p:sldId id="416" r:id="rId36"/>
    <p:sldId id="417" r:id="rId37"/>
    <p:sldId id="434" r:id="rId38"/>
    <p:sldId id="528" r:id="rId39"/>
    <p:sldId id="419" r:id="rId40"/>
    <p:sldId id="420" r:id="rId41"/>
    <p:sldId id="421" r:id="rId42"/>
    <p:sldId id="529" r:id="rId43"/>
    <p:sldId id="423" r:id="rId44"/>
    <p:sldId id="424" r:id="rId45"/>
    <p:sldId id="425" r:id="rId46"/>
    <p:sldId id="426" r:id="rId47"/>
    <p:sldId id="427" r:id="rId48"/>
    <p:sldId id="428" r:id="rId49"/>
    <p:sldId id="429" r:id="rId50"/>
    <p:sldId id="430" r:id="rId51"/>
    <p:sldId id="431" r:id="rId52"/>
    <p:sldId id="432" r:id="rId53"/>
    <p:sldId id="530" r:id="rId54"/>
  </p:sldIdLst>
  <p:sldSz cx="12192000" cy="6858000"/>
  <p:notesSz cx="6858000" cy="9144000"/>
  <p:embeddedFontLst>
    <p:embeddedFont>
      <p:font typeface="Calibri" panose="020F0502020204030204" pitchFamily="34" charset="0"/>
      <p:regular r:id="rId56"/>
      <p:bold r:id="rId57"/>
      <p:italic r:id="rId58"/>
      <p:boldItalic r:id="rId59"/>
    </p:embeddedFont>
    <p:embeddedFont>
      <p:font typeface="等线" panose="02010600030101010101" pitchFamily="2" charset="-122"/>
      <p:regular r:id="rId60"/>
      <p:bold r:id="rId61"/>
    </p:embeddedFont>
    <p:embeddedFont>
      <p:font typeface="等线 Light" panose="02010600030101010101" pitchFamily="2" charset="-122"/>
      <p:regular r:id="rId62"/>
    </p:embeddedFont>
    <p:embeddedFont>
      <p:font typeface="黑体" panose="02010609060101010101" pitchFamily="49" charset="-122"/>
      <p:regular r:id="rId63"/>
    </p:embeddedFont>
    <p:embeddedFont>
      <p:font typeface="华文细黑" panose="02010600040101010101" pitchFamily="2" charset="-122"/>
      <p:regular r:id="rId64"/>
    </p:embeddedFont>
    <p:embeddedFont>
      <p:font typeface="微软雅黑" panose="020B0503020204020204" pitchFamily="34" charset="-122"/>
      <p:regular r:id="rId65"/>
      <p:bold r:id="rId66"/>
    </p:embeddedFont>
  </p:embeddedFontLst>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0">
          <p15:clr>
            <a:srgbClr val="A4A3A4"/>
          </p15:clr>
        </p15:guide>
        <p15:guide id="2" pos="381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7087"/>
    <a:srgbClr val="74676A"/>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5" autoAdjust="0"/>
    <p:restoredTop sz="94660"/>
  </p:normalViewPr>
  <p:slideViewPr>
    <p:cSldViewPr snapToGrid="0" showGuides="1">
      <p:cViewPr varScale="1">
        <p:scale>
          <a:sx n="114" d="100"/>
          <a:sy n="114" d="100"/>
        </p:scale>
        <p:origin x="294" y="114"/>
      </p:cViewPr>
      <p:guideLst>
        <p:guide orient="horz" pos="2110"/>
        <p:guide pos="381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8.fntdata"/><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font" Target="fonts/font3.fntdata"/><Relationship Id="rId66" Type="http://schemas.openxmlformats.org/officeDocument/2006/relationships/font" Target="fonts/font11.fntdata"/><Relationship Id="rId5" Type="http://schemas.openxmlformats.org/officeDocument/2006/relationships/slide" Target="slides/slide3.xml"/><Relationship Id="rId61" Type="http://schemas.openxmlformats.org/officeDocument/2006/relationships/font" Target="fonts/font6.fntdata"/><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1.fntdata"/><Relationship Id="rId64" Type="http://schemas.openxmlformats.org/officeDocument/2006/relationships/font" Target="fonts/font9.fntdata"/><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font" Target="fonts/font4.fntdata"/><Relationship Id="rId67"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7.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font" Target="fonts/font2.fntdata"/><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font" Target="fonts/font5.fntdata"/><Relationship Id="rId65" Type="http://schemas.openxmlformats.org/officeDocument/2006/relationships/font" Target="fonts/font10.fntdata"/><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0284AFC-B59D-4AEE-8D7A-B940FE80CB08}" type="doc">
      <dgm:prSet loTypeId="urn:microsoft.com/office/officeart/2005/8/layout/chevron1" loCatId="process" qsTypeId="urn:microsoft.com/office/officeart/2005/8/quickstyle/simple1#1" qsCatId="simple" csTypeId="urn:microsoft.com/office/officeart/2005/8/colors/colorful1#1" csCatId="colorful" phldr="1"/>
      <dgm:spPr/>
    </dgm:pt>
    <dgm:pt modelId="{1239FBB6-D07E-4F37-9F6E-F3777B49C6C1}">
      <dgm:prSet phldrT="[文本]" phldr="0" custT="1"/>
      <dgm:spPr/>
      <dgm:t>
        <a:bodyPr vert="horz" wrap="square"/>
        <a:lstStyle/>
        <a:p>
          <a:pPr>
            <a:lnSpc>
              <a:spcPct val="100000"/>
            </a:lnSpc>
            <a:spcBef>
              <a:spcPct val="0"/>
            </a:spcBef>
            <a:spcAft>
              <a:spcPct val="35000"/>
            </a:spcAft>
          </a:pPr>
          <a:r>
            <a:rPr lang="zh-CN" altLang="en-US" sz="2800" b="1" dirty="0">
              <a:latin typeface="微软雅黑" pitchFamily="34" charset="-122"/>
              <a:ea typeface="微软雅黑" pitchFamily="34" charset="-122"/>
            </a:rPr>
            <a:t>确定</a:t>
          </a:r>
        </a:p>
        <a:p>
          <a:pPr>
            <a:lnSpc>
              <a:spcPct val="100000"/>
            </a:lnSpc>
            <a:spcBef>
              <a:spcPct val="0"/>
            </a:spcBef>
            <a:spcAft>
              <a:spcPct val="35000"/>
            </a:spcAft>
          </a:pPr>
          <a:r>
            <a:rPr lang="zh-CN" altLang="en-US" sz="2800" b="1" dirty="0">
              <a:latin typeface="微软雅黑" pitchFamily="34" charset="-122"/>
              <a:ea typeface="微软雅黑" pitchFamily="34" charset="-122"/>
            </a:rPr>
            <a:t>目标</a:t>
          </a:r>
        </a:p>
      </dgm:t>
    </dgm:pt>
    <dgm:pt modelId="{9692DD05-62FA-484F-8679-9FF90326C999}" type="parTrans" cxnId="{6E2DACFB-08DE-49A8-8440-7C316F492D16}">
      <dgm:prSet/>
      <dgm:spPr/>
      <dgm:t>
        <a:bodyPr/>
        <a:lstStyle/>
        <a:p>
          <a:endParaRPr lang="zh-CN" altLang="en-US"/>
        </a:p>
      </dgm:t>
    </dgm:pt>
    <dgm:pt modelId="{33EEE6E6-1D07-45BF-B041-59D3810EC59C}" type="sibTrans" cxnId="{6E2DACFB-08DE-49A8-8440-7C316F492D16}">
      <dgm:prSet/>
      <dgm:spPr/>
      <dgm:t>
        <a:bodyPr/>
        <a:lstStyle/>
        <a:p>
          <a:endParaRPr lang="zh-CN" altLang="en-US"/>
        </a:p>
      </dgm:t>
    </dgm:pt>
    <dgm:pt modelId="{36434927-D934-49BE-8C7C-7B86D1BD04A8}">
      <dgm:prSet phldrT="[文本]" phldr="0" custT="1"/>
      <dgm:spPr/>
      <dgm:t>
        <a:bodyPr vert="eaVert" wrap="square"/>
        <a:lstStyle/>
        <a:p>
          <a:pPr marL="0" lvl="0" algn="ctr" defTabSz="1244600">
            <a:lnSpc>
              <a:spcPct val="10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搜集</a:t>
          </a:r>
        </a:p>
        <a:p>
          <a:pPr marL="0" lvl="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信息</a:t>
          </a:r>
        </a:p>
      </dgm:t>
    </dgm:pt>
    <dgm:pt modelId="{3505A6DD-4AA2-4D99-839D-AD297E0518B4}" type="parTrans" cxnId="{2F58E618-55B5-490B-BE4F-580866D6255F}">
      <dgm:prSet/>
      <dgm:spPr/>
      <dgm:t>
        <a:bodyPr/>
        <a:lstStyle/>
        <a:p>
          <a:endParaRPr lang="zh-CN" altLang="en-US"/>
        </a:p>
      </dgm:t>
    </dgm:pt>
    <dgm:pt modelId="{D3C79DCA-4FD7-4B2C-90CA-36F2E237B5BA}" type="sibTrans" cxnId="{2F58E618-55B5-490B-BE4F-580866D6255F}">
      <dgm:prSet/>
      <dgm:spPr/>
      <dgm:t>
        <a:bodyPr/>
        <a:lstStyle/>
        <a:p>
          <a:endParaRPr lang="zh-CN" altLang="en-US"/>
        </a:p>
      </dgm:t>
    </dgm:pt>
    <dgm:pt modelId="{C407171C-50A0-4B18-A886-331FDC89DD5C}">
      <dgm:prSet phldrT="[文本]" phldr="0" custT="1"/>
      <dgm:spPr/>
      <dgm:t>
        <a:bodyPr vert="eaVert" wrap="square"/>
        <a:lstStyle/>
        <a:p>
          <a:pPr algn="ctr" defTabSz="844550">
            <a:lnSpc>
              <a:spcPct val="90000"/>
            </a:lnSpc>
            <a:spcBef>
              <a:spcPct val="0"/>
            </a:spcBef>
            <a:spcAft>
              <a:spcPct val="35000"/>
            </a:spcAft>
          </a:pPr>
          <a:r>
            <a:rPr lang="zh-CN" altLang="en-US" sz="2800" b="1" kern="1200" dirty="0">
              <a:solidFill>
                <a:prstClr val="white"/>
              </a:solidFill>
              <a:latin typeface="微软雅黑" pitchFamily="34" charset="-122"/>
              <a:ea typeface="微软雅黑" pitchFamily="34" charset="-122"/>
              <a:cs typeface="+mn-cs"/>
            </a:rPr>
            <a:t>组织</a:t>
          </a:r>
        </a:p>
        <a:p>
          <a:pPr algn="ctr" defTabSz="844550">
            <a:lnSpc>
              <a:spcPct val="90000"/>
            </a:lnSpc>
            <a:spcBef>
              <a:spcPct val="0"/>
            </a:spcBef>
            <a:spcAft>
              <a:spcPct val="35000"/>
            </a:spcAft>
          </a:pPr>
          <a:r>
            <a:rPr lang="zh-CN" altLang="en-US" sz="2800" b="1" kern="1200" dirty="0">
              <a:solidFill>
                <a:prstClr val="white"/>
              </a:solidFill>
              <a:latin typeface="微软雅黑" pitchFamily="34" charset="-122"/>
              <a:ea typeface="微软雅黑" pitchFamily="34" charset="-122"/>
              <a:cs typeface="+mn-cs"/>
            </a:rPr>
            <a:t>材料</a:t>
          </a:r>
        </a:p>
      </dgm:t>
    </dgm:pt>
    <dgm:pt modelId="{8025EB48-A214-43B5-BF83-BB3CAF040BBF}" type="parTrans" cxnId="{2E854F0F-67C7-4871-9C16-9EB7D667F02E}">
      <dgm:prSet/>
      <dgm:spPr/>
      <dgm:t>
        <a:bodyPr/>
        <a:lstStyle/>
        <a:p>
          <a:endParaRPr lang="zh-CN" altLang="en-US"/>
        </a:p>
      </dgm:t>
    </dgm:pt>
    <dgm:pt modelId="{A6EFED07-6FA5-47B0-AC18-7F37507112E8}" type="sibTrans" cxnId="{2E854F0F-67C7-4871-9C16-9EB7D667F02E}">
      <dgm:prSet/>
      <dgm:spPr/>
      <dgm:t>
        <a:bodyPr/>
        <a:lstStyle/>
        <a:p>
          <a:endParaRPr lang="zh-CN" altLang="en-US"/>
        </a:p>
      </dgm:t>
    </dgm:pt>
    <dgm:pt modelId="{A040BAB5-00C4-4B88-910A-F67ECA6BA082}">
      <dgm:prSet phldrT="[文本]" phldr="0" custT="1"/>
      <dgm:spPr/>
      <dgm:t>
        <a:bodyPr vert="eaVert" wrap="square"/>
        <a:lstStyle/>
        <a:p>
          <a:pPr algn="ctr" defTabSz="844550">
            <a:lnSpc>
              <a:spcPct val="90000"/>
            </a:lnSpc>
            <a:spcBef>
              <a:spcPct val="0"/>
            </a:spcBef>
            <a:spcAft>
              <a:spcPct val="35000"/>
            </a:spcAft>
          </a:pPr>
          <a:r>
            <a:rPr lang="zh-CN" altLang="en-US" sz="2800" b="1" kern="1200" dirty="0">
              <a:solidFill>
                <a:prstClr val="white"/>
              </a:solidFill>
              <a:latin typeface="微软雅黑" pitchFamily="34" charset="-122"/>
              <a:ea typeface="微软雅黑" pitchFamily="34" charset="-122"/>
              <a:cs typeface="+mn-cs"/>
            </a:rPr>
            <a:t>分析</a:t>
          </a:r>
        </a:p>
        <a:p>
          <a:pPr algn="ctr" defTabSz="844550">
            <a:lnSpc>
              <a:spcPct val="90000"/>
            </a:lnSpc>
            <a:spcBef>
              <a:spcPct val="0"/>
            </a:spcBef>
            <a:spcAft>
              <a:spcPct val="35000"/>
            </a:spcAft>
          </a:pPr>
          <a:r>
            <a:rPr lang="zh-CN" altLang="en-US" sz="2800" b="1" kern="1200" dirty="0">
              <a:solidFill>
                <a:prstClr val="white"/>
              </a:solidFill>
              <a:latin typeface="微软雅黑" pitchFamily="34" charset="-122"/>
              <a:ea typeface="微软雅黑" pitchFamily="34" charset="-122"/>
              <a:cs typeface="+mn-cs"/>
            </a:rPr>
            <a:t>材料</a:t>
          </a:r>
        </a:p>
      </dgm:t>
    </dgm:pt>
    <dgm:pt modelId="{63ED091E-FFE6-48FB-9531-3F189C4B6A53}" type="parTrans" cxnId="{52638647-B1C5-40F0-BA6B-D1AB9EE3CE0D}">
      <dgm:prSet/>
      <dgm:spPr/>
      <dgm:t>
        <a:bodyPr/>
        <a:lstStyle/>
        <a:p>
          <a:endParaRPr lang="zh-CN" altLang="en-US"/>
        </a:p>
      </dgm:t>
    </dgm:pt>
    <dgm:pt modelId="{3957EF3A-9FE6-4AFD-B093-482B4AE53821}" type="sibTrans" cxnId="{52638647-B1C5-40F0-BA6B-D1AB9EE3CE0D}">
      <dgm:prSet/>
      <dgm:spPr/>
      <dgm:t>
        <a:bodyPr/>
        <a:lstStyle/>
        <a:p>
          <a:endParaRPr lang="zh-CN" altLang="en-US"/>
        </a:p>
      </dgm:t>
    </dgm:pt>
    <dgm:pt modelId="{524DBE0B-592E-43BB-B30E-FE59394127A1}">
      <dgm:prSet phldrT="[文本]" phldr="0" custT="1"/>
      <dgm:spPr/>
      <dgm:t>
        <a:bodyPr vert="eaVert" wrap="square"/>
        <a:lstStyle/>
        <a:p>
          <a:pPr algn="ctr" defTabSz="844550">
            <a:lnSpc>
              <a:spcPct val="90000"/>
            </a:lnSpc>
            <a:spcBef>
              <a:spcPct val="0"/>
            </a:spcBef>
            <a:spcAft>
              <a:spcPct val="35000"/>
            </a:spcAft>
          </a:pPr>
          <a:r>
            <a:rPr lang="zh-CN" altLang="en-US" sz="2800" b="1" kern="1200" dirty="0">
              <a:solidFill>
                <a:prstClr val="white"/>
              </a:solidFill>
              <a:latin typeface="微软雅黑" pitchFamily="34" charset="-122"/>
              <a:ea typeface="微软雅黑" pitchFamily="34" charset="-122"/>
              <a:cs typeface="+mn-cs"/>
            </a:rPr>
            <a:t>报告</a:t>
          </a:r>
        </a:p>
        <a:p>
          <a:pPr algn="ctr" defTabSz="844550">
            <a:lnSpc>
              <a:spcPct val="90000"/>
            </a:lnSpc>
            <a:spcBef>
              <a:spcPct val="0"/>
            </a:spcBef>
            <a:spcAft>
              <a:spcPct val="35000"/>
            </a:spcAft>
          </a:pPr>
          <a:r>
            <a:rPr lang="zh-CN" altLang="en-US" sz="2800" b="1" kern="1200" dirty="0">
              <a:solidFill>
                <a:prstClr val="white"/>
              </a:solidFill>
              <a:latin typeface="微软雅黑" pitchFamily="34" charset="-122"/>
              <a:ea typeface="微软雅黑" pitchFamily="34" charset="-122"/>
              <a:cs typeface="+mn-cs"/>
            </a:rPr>
            <a:t>结果</a:t>
          </a:r>
          <a:endParaRPr sz="2800" b="1" dirty="0"/>
        </a:p>
      </dgm:t>
    </dgm:pt>
    <dgm:pt modelId="{A898EAE8-8FC0-4B09-9E65-F35757E5EF3C}" type="parTrans" cxnId="{B3B9CC4A-A939-4A71-80D4-3A693FD0C3B6}">
      <dgm:prSet/>
      <dgm:spPr/>
      <dgm:t>
        <a:bodyPr/>
        <a:lstStyle/>
        <a:p>
          <a:endParaRPr lang="zh-CN" altLang="en-US"/>
        </a:p>
      </dgm:t>
    </dgm:pt>
    <dgm:pt modelId="{475F7559-8B09-4D00-B040-6563C7A0A998}" type="sibTrans" cxnId="{B3B9CC4A-A939-4A71-80D4-3A693FD0C3B6}">
      <dgm:prSet/>
      <dgm:spPr/>
      <dgm:t>
        <a:bodyPr/>
        <a:lstStyle/>
        <a:p>
          <a:endParaRPr lang="zh-CN" altLang="en-US"/>
        </a:p>
      </dgm:t>
    </dgm:pt>
    <dgm:pt modelId="{C6CDBBEC-DBD6-4024-B6AD-24652585BFCE}" type="pres">
      <dgm:prSet presAssocID="{D0284AFC-B59D-4AEE-8D7A-B940FE80CB08}" presName="Name0" presStyleCnt="0">
        <dgm:presLayoutVars>
          <dgm:dir/>
          <dgm:animLvl val="lvl"/>
          <dgm:resizeHandles val="exact"/>
        </dgm:presLayoutVars>
      </dgm:prSet>
      <dgm:spPr/>
    </dgm:pt>
    <dgm:pt modelId="{E4B585D1-A46F-48ED-9040-132472F05BB7}" type="pres">
      <dgm:prSet presAssocID="{1239FBB6-D07E-4F37-9F6E-F3777B49C6C1}" presName="parTxOnly" presStyleLbl="node1" presStyleIdx="0" presStyleCnt="5" custScaleX="144276" custScaleY="231075">
        <dgm:presLayoutVars>
          <dgm:chMax val="0"/>
          <dgm:chPref val="0"/>
          <dgm:bulletEnabled val="1"/>
        </dgm:presLayoutVars>
      </dgm:prSet>
      <dgm:spPr/>
    </dgm:pt>
    <dgm:pt modelId="{C87F7C80-52D2-4477-AB13-FE3348AC5212}" type="pres">
      <dgm:prSet presAssocID="{33EEE6E6-1D07-45BF-B041-59D3810EC59C}" presName="parTxOnlySpace" presStyleCnt="0"/>
      <dgm:spPr/>
    </dgm:pt>
    <dgm:pt modelId="{40C49313-C11A-457C-A0BF-17A3EB726BF7}" type="pres">
      <dgm:prSet presAssocID="{36434927-D934-49BE-8C7C-7B86D1BD04A8}" presName="parTxOnly" presStyleLbl="node1" presStyleIdx="1" presStyleCnt="5" custScaleX="129641" custScaleY="240685">
        <dgm:presLayoutVars>
          <dgm:chMax val="0"/>
          <dgm:chPref val="0"/>
          <dgm:bulletEnabled val="1"/>
        </dgm:presLayoutVars>
      </dgm:prSet>
      <dgm:spPr/>
    </dgm:pt>
    <dgm:pt modelId="{B8DD12F8-9D3A-494C-8395-50F6458AE912}" type="pres">
      <dgm:prSet presAssocID="{D3C79DCA-4FD7-4B2C-90CA-36F2E237B5BA}" presName="parTxOnlySpace" presStyleCnt="0"/>
      <dgm:spPr/>
    </dgm:pt>
    <dgm:pt modelId="{1FB1B173-2588-4CF5-A60B-47AFC72839DF}" type="pres">
      <dgm:prSet presAssocID="{C407171C-50A0-4B18-A886-331FDC89DD5C}" presName="parTxOnly" presStyleLbl="node1" presStyleIdx="2" presStyleCnt="5" custScaleX="127882" custScaleY="223867">
        <dgm:presLayoutVars>
          <dgm:chMax val="0"/>
          <dgm:chPref val="0"/>
          <dgm:bulletEnabled val="1"/>
        </dgm:presLayoutVars>
      </dgm:prSet>
      <dgm:spPr/>
    </dgm:pt>
    <dgm:pt modelId="{0B9401F8-795F-4FC3-9428-96FE69CC51B7}" type="pres">
      <dgm:prSet presAssocID="{A6EFED07-6FA5-47B0-AC18-7F37507112E8}" presName="parTxOnlySpace" presStyleCnt="0"/>
      <dgm:spPr/>
    </dgm:pt>
    <dgm:pt modelId="{C21E7DEF-3B36-4C19-B6D7-2CC0F7E5D82F}" type="pres">
      <dgm:prSet presAssocID="{A040BAB5-00C4-4B88-910A-F67ECA6BA082}" presName="parTxOnly" presStyleLbl="node1" presStyleIdx="3" presStyleCnt="5" custScaleX="137369" custScaleY="228672">
        <dgm:presLayoutVars>
          <dgm:chMax val="0"/>
          <dgm:chPref val="0"/>
          <dgm:bulletEnabled val="1"/>
        </dgm:presLayoutVars>
      </dgm:prSet>
      <dgm:spPr/>
    </dgm:pt>
    <dgm:pt modelId="{8FBF2799-83AC-4AF1-9701-70763AF845F8}" type="pres">
      <dgm:prSet presAssocID="{3957EF3A-9FE6-4AFD-B093-482B4AE53821}" presName="parTxOnlySpace" presStyleCnt="0"/>
      <dgm:spPr/>
    </dgm:pt>
    <dgm:pt modelId="{CB9C83A5-1EA0-4CB4-A482-96178EAE6376}" type="pres">
      <dgm:prSet presAssocID="{524DBE0B-592E-43BB-B30E-FE59394127A1}" presName="parTxOnly" presStyleLbl="node1" presStyleIdx="4" presStyleCnt="5" custScaleX="123956" custScaleY="221465">
        <dgm:presLayoutVars>
          <dgm:chMax val="0"/>
          <dgm:chPref val="0"/>
          <dgm:bulletEnabled val="1"/>
        </dgm:presLayoutVars>
      </dgm:prSet>
      <dgm:spPr/>
    </dgm:pt>
  </dgm:ptLst>
  <dgm:cxnLst>
    <dgm:cxn modelId="{198DA403-602F-4B3D-8B56-0F4C318F18E9}" type="presOf" srcId="{D0284AFC-B59D-4AEE-8D7A-B940FE80CB08}" destId="{C6CDBBEC-DBD6-4024-B6AD-24652585BFCE}" srcOrd="0" destOrd="0" presId="urn:microsoft.com/office/officeart/2005/8/layout/chevron1"/>
    <dgm:cxn modelId="{2E854F0F-67C7-4871-9C16-9EB7D667F02E}" srcId="{D0284AFC-B59D-4AEE-8D7A-B940FE80CB08}" destId="{C407171C-50A0-4B18-A886-331FDC89DD5C}" srcOrd="2" destOrd="0" parTransId="{8025EB48-A214-43B5-BF83-BB3CAF040BBF}" sibTransId="{A6EFED07-6FA5-47B0-AC18-7F37507112E8}"/>
    <dgm:cxn modelId="{2F58E618-55B5-490B-BE4F-580866D6255F}" srcId="{D0284AFC-B59D-4AEE-8D7A-B940FE80CB08}" destId="{36434927-D934-49BE-8C7C-7B86D1BD04A8}" srcOrd="1" destOrd="0" parTransId="{3505A6DD-4AA2-4D99-839D-AD297E0518B4}" sibTransId="{D3C79DCA-4FD7-4B2C-90CA-36F2E237B5BA}"/>
    <dgm:cxn modelId="{52638647-B1C5-40F0-BA6B-D1AB9EE3CE0D}" srcId="{D0284AFC-B59D-4AEE-8D7A-B940FE80CB08}" destId="{A040BAB5-00C4-4B88-910A-F67ECA6BA082}" srcOrd="3" destOrd="0" parTransId="{63ED091E-FFE6-48FB-9531-3F189C4B6A53}" sibTransId="{3957EF3A-9FE6-4AFD-B093-482B4AE53821}"/>
    <dgm:cxn modelId="{B3B9CC4A-A939-4A71-80D4-3A693FD0C3B6}" srcId="{D0284AFC-B59D-4AEE-8D7A-B940FE80CB08}" destId="{524DBE0B-592E-43BB-B30E-FE59394127A1}" srcOrd="4" destOrd="0" parTransId="{A898EAE8-8FC0-4B09-9E65-F35757E5EF3C}" sibTransId="{475F7559-8B09-4D00-B040-6563C7A0A998}"/>
    <dgm:cxn modelId="{335FCD70-6695-4925-B7E8-062BC3FBB61E}" type="presOf" srcId="{A040BAB5-00C4-4B88-910A-F67ECA6BA082}" destId="{C21E7DEF-3B36-4C19-B6D7-2CC0F7E5D82F}" srcOrd="0" destOrd="0" presId="urn:microsoft.com/office/officeart/2005/8/layout/chevron1"/>
    <dgm:cxn modelId="{D42C2075-FAD8-4C81-8FDA-0F27BB3D605C}" type="presOf" srcId="{1239FBB6-D07E-4F37-9F6E-F3777B49C6C1}" destId="{E4B585D1-A46F-48ED-9040-132472F05BB7}" srcOrd="0" destOrd="0" presId="urn:microsoft.com/office/officeart/2005/8/layout/chevron1"/>
    <dgm:cxn modelId="{7FC5787C-A8EB-42BD-B590-BC63FA225434}" type="presOf" srcId="{C407171C-50A0-4B18-A886-331FDC89DD5C}" destId="{1FB1B173-2588-4CF5-A60B-47AFC72839DF}" srcOrd="0" destOrd="0" presId="urn:microsoft.com/office/officeart/2005/8/layout/chevron1"/>
    <dgm:cxn modelId="{6B3794F5-DC28-4755-8564-0C714598EE86}" type="presOf" srcId="{524DBE0B-592E-43BB-B30E-FE59394127A1}" destId="{CB9C83A5-1EA0-4CB4-A482-96178EAE6376}" srcOrd="0" destOrd="0" presId="urn:microsoft.com/office/officeart/2005/8/layout/chevron1"/>
    <dgm:cxn modelId="{6E2DACFB-08DE-49A8-8440-7C316F492D16}" srcId="{D0284AFC-B59D-4AEE-8D7A-B940FE80CB08}" destId="{1239FBB6-D07E-4F37-9F6E-F3777B49C6C1}" srcOrd="0" destOrd="0" parTransId="{9692DD05-62FA-484F-8679-9FF90326C999}" sibTransId="{33EEE6E6-1D07-45BF-B041-59D3810EC59C}"/>
    <dgm:cxn modelId="{58D2D7FE-7DDA-4627-A53E-BFE23D93CDF2}" type="presOf" srcId="{36434927-D934-49BE-8C7C-7B86D1BD04A8}" destId="{40C49313-C11A-457C-A0BF-17A3EB726BF7}" srcOrd="0" destOrd="0" presId="urn:microsoft.com/office/officeart/2005/8/layout/chevron1"/>
    <dgm:cxn modelId="{5337DFF6-5022-4766-BB00-DCFC6855E431}" type="presParOf" srcId="{C6CDBBEC-DBD6-4024-B6AD-24652585BFCE}" destId="{E4B585D1-A46F-48ED-9040-132472F05BB7}" srcOrd="0" destOrd="0" presId="urn:microsoft.com/office/officeart/2005/8/layout/chevron1"/>
    <dgm:cxn modelId="{08B04299-F9BB-4B73-9F25-E26796263B4C}" type="presParOf" srcId="{C6CDBBEC-DBD6-4024-B6AD-24652585BFCE}" destId="{C87F7C80-52D2-4477-AB13-FE3348AC5212}" srcOrd="1" destOrd="0" presId="urn:microsoft.com/office/officeart/2005/8/layout/chevron1"/>
    <dgm:cxn modelId="{5AE9E91F-442E-437A-8AA4-9B10F9C76251}" type="presParOf" srcId="{C6CDBBEC-DBD6-4024-B6AD-24652585BFCE}" destId="{40C49313-C11A-457C-A0BF-17A3EB726BF7}" srcOrd="2" destOrd="0" presId="urn:microsoft.com/office/officeart/2005/8/layout/chevron1"/>
    <dgm:cxn modelId="{F89D9051-1D0E-46D8-8843-9E625E9C9E32}" type="presParOf" srcId="{C6CDBBEC-DBD6-4024-B6AD-24652585BFCE}" destId="{B8DD12F8-9D3A-494C-8395-50F6458AE912}" srcOrd="3" destOrd="0" presId="urn:microsoft.com/office/officeart/2005/8/layout/chevron1"/>
    <dgm:cxn modelId="{74BA1AEC-FE5A-4FB0-9F46-00AE04177C2A}" type="presParOf" srcId="{C6CDBBEC-DBD6-4024-B6AD-24652585BFCE}" destId="{1FB1B173-2588-4CF5-A60B-47AFC72839DF}" srcOrd="4" destOrd="0" presId="urn:microsoft.com/office/officeart/2005/8/layout/chevron1"/>
    <dgm:cxn modelId="{8ECAAAAE-1A9D-4ACD-A0CC-61E077854748}" type="presParOf" srcId="{C6CDBBEC-DBD6-4024-B6AD-24652585BFCE}" destId="{0B9401F8-795F-4FC3-9428-96FE69CC51B7}" srcOrd="5" destOrd="0" presId="urn:microsoft.com/office/officeart/2005/8/layout/chevron1"/>
    <dgm:cxn modelId="{6CB9BF50-A165-4CF8-8B7E-A963D722199D}" type="presParOf" srcId="{C6CDBBEC-DBD6-4024-B6AD-24652585BFCE}" destId="{C21E7DEF-3B36-4C19-B6D7-2CC0F7E5D82F}" srcOrd="6" destOrd="0" presId="urn:microsoft.com/office/officeart/2005/8/layout/chevron1"/>
    <dgm:cxn modelId="{F3416904-7A7D-4402-8D47-1CFB42D46559}" type="presParOf" srcId="{C6CDBBEC-DBD6-4024-B6AD-24652585BFCE}" destId="{8FBF2799-83AC-4AF1-9701-70763AF845F8}" srcOrd="7" destOrd="0" presId="urn:microsoft.com/office/officeart/2005/8/layout/chevron1"/>
    <dgm:cxn modelId="{AB48A43C-3F6C-4309-A683-76349C2921B2}" type="presParOf" srcId="{C6CDBBEC-DBD6-4024-B6AD-24652585BFCE}" destId="{CB9C83A5-1EA0-4CB4-A482-96178EAE6376}"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B585D1-A46F-48ED-9040-132472F05BB7}">
      <dsp:nvSpPr>
        <dsp:cNvPr id="0" name=""/>
        <dsp:cNvSpPr/>
      </dsp:nvSpPr>
      <dsp:spPr bwMode="white">
        <a:xfrm>
          <a:off x="2757" y="656179"/>
          <a:ext cx="2518891" cy="1613720"/>
        </a:xfrm>
        <a:prstGeom prst="chevron">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2014" tIns="37338" rIns="37338" bIns="37338" numCol="1" spcCol="1270" anchor="ctr" anchorCtr="0">
          <a:noAutofit/>
        </a:bodyPr>
        <a:lstStyle/>
        <a:p>
          <a:pPr marL="0" lvl="0" indent="0" algn="ctr" defTabSz="1244600">
            <a:lnSpc>
              <a:spcPct val="100000"/>
            </a:lnSpc>
            <a:spcBef>
              <a:spcPct val="0"/>
            </a:spcBef>
            <a:spcAft>
              <a:spcPct val="35000"/>
            </a:spcAft>
            <a:buNone/>
          </a:pPr>
          <a:r>
            <a:rPr lang="zh-CN" altLang="en-US" sz="2800" b="1" kern="1200" dirty="0">
              <a:latin typeface="微软雅黑" pitchFamily="34" charset="-122"/>
              <a:ea typeface="微软雅黑" pitchFamily="34" charset="-122"/>
            </a:rPr>
            <a:t>确定</a:t>
          </a:r>
        </a:p>
        <a:p>
          <a:pPr marL="0" lvl="0" indent="0" algn="ctr" defTabSz="1244600">
            <a:lnSpc>
              <a:spcPct val="100000"/>
            </a:lnSpc>
            <a:spcBef>
              <a:spcPct val="0"/>
            </a:spcBef>
            <a:spcAft>
              <a:spcPct val="35000"/>
            </a:spcAft>
            <a:buNone/>
          </a:pPr>
          <a:r>
            <a:rPr lang="zh-CN" altLang="en-US" sz="2800" b="1" kern="1200" dirty="0">
              <a:latin typeface="微软雅黑" pitchFamily="34" charset="-122"/>
              <a:ea typeface="微软雅黑" pitchFamily="34" charset="-122"/>
            </a:rPr>
            <a:t>目标</a:t>
          </a:r>
        </a:p>
      </dsp:txBody>
      <dsp:txXfrm>
        <a:off x="809617" y="656179"/>
        <a:ext cx="905171" cy="1613720"/>
      </dsp:txXfrm>
    </dsp:sp>
    <dsp:sp modelId="{40C49313-C11A-457C-A0BF-17A3EB726BF7}">
      <dsp:nvSpPr>
        <dsp:cNvPr id="0" name=""/>
        <dsp:cNvSpPr/>
      </dsp:nvSpPr>
      <dsp:spPr bwMode="white">
        <a:xfrm>
          <a:off x="2347060" y="622623"/>
          <a:ext cx="2263381" cy="1680832"/>
        </a:xfrm>
        <a:prstGeom prst="chevron">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112014" tIns="37338" rIns="37338" bIns="37338" numCol="1" spcCol="1270" anchor="ctr" anchorCtr="0">
          <a:noAutofit/>
        </a:bodyPr>
        <a:lstStyle/>
        <a:p>
          <a:pPr marL="0" lvl="0" indent="0" algn="ctr" defTabSz="1244600">
            <a:lnSpc>
              <a:spcPct val="10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搜集</a:t>
          </a:r>
        </a:p>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信息</a:t>
          </a:r>
        </a:p>
      </dsp:txBody>
      <dsp:txXfrm>
        <a:off x="3187476" y="622623"/>
        <a:ext cx="582549" cy="1680832"/>
      </dsp:txXfrm>
    </dsp:sp>
    <dsp:sp modelId="{1FB1B173-2588-4CF5-A60B-47AFC72839DF}">
      <dsp:nvSpPr>
        <dsp:cNvPr id="0" name=""/>
        <dsp:cNvSpPr/>
      </dsp:nvSpPr>
      <dsp:spPr bwMode="white">
        <a:xfrm>
          <a:off x="4435852" y="681348"/>
          <a:ext cx="2232670" cy="1563382"/>
        </a:xfrm>
        <a:prstGeom prst="chevr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112014" tIns="37338" rIns="37338" bIns="37338" numCol="1" spcCol="1270" anchor="ctr" anchorCtr="0">
          <a:noAutofit/>
        </a:bodyPr>
        <a:lstStyle/>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组织</a:t>
          </a:r>
        </a:p>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材料</a:t>
          </a:r>
        </a:p>
      </dsp:txBody>
      <dsp:txXfrm>
        <a:off x="5217543" y="681348"/>
        <a:ext cx="669288" cy="1563382"/>
      </dsp:txXfrm>
    </dsp:sp>
    <dsp:sp modelId="{C21E7DEF-3B36-4C19-B6D7-2CC0F7E5D82F}">
      <dsp:nvSpPr>
        <dsp:cNvPr id="0" name=""/>
        <dsp:cNvSpPr/>
      </dsp:nvSpPr>
      <dsp:spPr bwMode="white">
        <a:xfrm>
          <a:off x="6493935" y="664570"/>
          <a:ext cx="2398302" cy="1596938"/>
        </a:xfrm>
        <a:prstGeom prst="chevron">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112014" tIns="37338" rIns="37338" bIns="37338" numCol="1" spcCol="1270" anchor="ctr" anchorCtr="0">
          <a:noAutofit/>
        </a:bodyPr>
        <a:lstStyle/>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分析</a:t>
          </a:r>
        </a:p>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材料</a:t>
          </a:r>
        </a:p>
      </dsp:txBody>
      <dsp:txXfrm>
        <a:off x="7292404" y="664570"/>
        <a:ext cx="801364" cy="1596938"/>
      </dsp:txXfrm>
    </dsp:sp>
    <dsp:sp modelId="{CB9C83A5-1EA0-4CB4-A482-96178EAE6376}">
      <dsp:nvSpPr>
        <dsp:cNvPr id="0" name=""/>
        <dsp:cNvSpPr/>
      </dsp:nvSpPr>
      <dsp:spPr bwMode="white">
        <a:xfrm>
          <a:off x="8717650" y="689735"/>
          <a:ext cx="2164127" cy="1546608"/>
        </a:xfrm>
        <a:prstGeom prst="chevron">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eaVert" wrap="square" lIns="112014" tIns="37338" rIns="37338" bIns="37338" numCol="1" spcCol="1270" anchor="ctr" anchorCtr="0">
          <a:noAutofit/>
        </a:bodyPr>
        <a:lstStyle/>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报告</a:t>
          </a:r>
        </a:p>
        <a:p>
          <a:pPr marL="0" lvl="0" indent="0" algn="ctr" defTabSz="844550">
            <a:lnSpc>
              <a:spcPct val="90000"/>
            </a:lnSpc>
            <a:spcBef>
              <a:spcPct val="0"/>
            </a:spcBef>
            <a:spcAft>
              <a:spcPct val="35000"/>
            </a:spcAft>
            <a:buNone/>
          </a:pPr>
          <a:r>
            <a:rPr lang="zh-CN" altLang="en-US" sz="2800" b="1" kern="1200" dirty="0">
              <a:solidFill>
                <a:prstClr val="white"/>
              </a:solidFill>
              <a:latin typeface="微软雅黑" pitchFamily="34" charset="-122"/>
              <a:ea typeface="微软雅黑" pitchFamily="34" charset="-122"/>
              <a:cs typeface="+mn-cs"/>
            </a:rPr>
            <a:t>结果</a:t>
          </a:r>
          <a:endParaRPr sz="2800" b="1" dirty="0"/>
        </a:p>
      </dsp:txBody>
      <dsp:txXfrm>
        <a:off x="9490954" y="689735"/>
        <a:ext cx="617519" cy="1546608"/>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51094-F3BE-40D2-81E5-BC3E54FBC409}" type="datetimeFigureOut">
              <a:rPr lang="zh-CN" altLang="en-US" smtClean="0"/>
              <a:t>2023/7/28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3ED99D-4B73-40C3-A1B0-8368B2FB35A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lstStyle/>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lstStyle/>
          <a:p>
            <a:pPr lvl="0" algn="r">
              <a:buNone/>
            </a:pPr>
            <a:fld id="{9A0DB2DC-4C9A-4742-B13C-FB6460FD3503}" type="slidenum">
              <a:rPr lang="zh-CN" altLang="en-US" sz="1200" dirty="0"/>
              <a:t>1</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p>
        </p:txBody>
      </p:sp>
      <p:sp>
        <p:nvSpPr>
          <p:cNvPr id="5" name="矩形 4"/>
          <p:cNvSpPr/>
          <p:nvPr userDrawn="1">
            <p:custDataLst>
              <p:tags r:id="rId1"/>
            </p:custDataLst>
          </p:nvPr>
        </p:nvSpPr>
        <p:spPr>
          <a:xfrm>
            <a:off x="-17145"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p>
        </p:txBody>
      </p:sp>
      <p:sp>
        <p:nvSpPr>
          <p:cNvPr id="5" name="矩形 4"/>
          <p:cNvSpPr/>
          <p:nvPr userDrawn="1">
            <p:custDataLst>
              <p:tags r:id="rId1"/>
            </p:custDataLst>
          </p:nvPr>
        </p:nvSpPr>
        <p:spPr>
          <a:xfrm>
            <a:off x="-17145" y="0"/>
            <a:ext cx="12192000" cy="74930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ABD3221-A1E8-4754-8C20-17D84978878D}" type="datetimeFigureOut">
              <a:rPr lang="zh-CN" altLang="en-US" smtClean="0"/>
              <a:t>2023/7/28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t>2023/7/28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8.xml"/><Relationship Id="rId1" Type="http://schemas.openxmlformats.org/officeDocument/2006/relationships/tags" Target="../tags/tag2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6.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10.xml"/><Relationship Id="rId7" Type="http://schemas.openxmlformats.org/officeDocument/2006/relationships/tags" Target="../tags/tag1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6.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9.xml"/><Relationship Id="rId1" Type="http://schemas.openxmlformats.org/officeDocument/2006/relationships/tags" Target="../tags/tag3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2.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6.xml"/><Relationship Id="rId1" Type="http://schemas.openxmlformats.org/officeDocument/2006/relationships/tags" Target="../tags/tag4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3.xml"/><Relationship Id="rId1" Type="http://schemas.openxmlformats.org/officeDocument/2006/relationships/tags" Target="../tags/tag5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xml"/></Relationships>
</file>

<file path=ppt/slides/_rels/slide4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6.xml"/><Relationship Id="rId1" Type="http://schemas.openxmlformats.org/officeDocument/2006/relationships/tags" Target="../tags/tag56.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8.xml"/><Relationship Id="rId1" Type="http://schemas.openxmlformats.org/officeDocument/2006/relationships/tags" Target="../tags/tag5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9.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6.xml"/><Relationship Id="rId1" Type="http://schemas.openxmlformats.org/officeDocument/2006/relationships/tags" Target="../tags/tag60.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6.xml"/><Relationship Id="rId1" Type="http://schemas.openxmlformats.org/officeDocument/2006/relationships/tags" Target="../tags/tag6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2.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6.xml"/><Relationship Id="rId1" Type="http://schemas.openxmlformats.org/officeDocument/2006/relationships/tags" Target="../tags/tag6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1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8.xml"/></Relationships>
</file>

<file path=ppt/slides/_rels/slide5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6.xml"/><Relationship Id="rId1" Type="http://schemas.openxmlformats.org/officeDocument/2006/relationships/tags" Target="../tags/tag6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2"/>
            </p:custDataLst>
          </p:nvPr>
        </p:nvSpPr>
        <p:spPr>
          <a:xfrm>
            <a:off x="1125855" y="2208530"/>
            <a:ext cx="10139045" cy="166497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4400" b="1" dirty="0">
                <a:solidFill>
                  <a:schemeClr val="accent1">
                    <a:lumMod val="50000"/>
                  </a:schemeClr>
                </a:solidFill>
                <a:latin typeface="黑体" charset="0"/>
                <a:ea typeface="黑体" charset="0"/>
                <a:cs typeface="黑体" charset="0"/>
              </a:rPr>
              <a:t>第六章</a:t>
            </a:r>
            <a:r>
              <a:rPr lang="zh-CN" altLang="en-US" sz="4400" dirty="0">
                <a:solidFill>
                  <a:schemeClr val="accent1">
                    <a:lumMod val="50000"/>
                  </a:schemeClr>
                </a:solidFill>
                <a:latin typeface="黑体" charset="0"/>
                <a:ea typeface="黑体" charset="0"/>
                <a:cs typeface="黑体" charset="0"/>
              </a:rPr>
              <a:t>　</a:t>
            </a:r>
            <a:r>
              <a:rPr lang="zh-CN" altLang="en-US" sz="4400" b="1" dirty="0">
                <a:solidFill>
                  <a:schemeClr val="accent1">
                    <a:lumMod val="50000"/>
                  </a:schemeClr>
                </a:solidFill>
                <a:latin typeface="黑体" charset="0"/>
                <a:ea typeface="黑体" charset="0"/>
                <a:cs typeface="黑体" charset="0"/>
                <a:sym typeface="+mn-ea"/>
              </a:rPr>
              <a:t> 幼儿园课程的编制</a:t>
            </a:r>
          </a:p>
        </p:txBody>
      </p:sp>
      <p:sp>
        <p:nvSpPr>
          <p:cNvPr id="7" name="圆角矩形 6"/>
          <p:cNvSpPr/>
          <p:nvPr userDrawn="1">
            <p:custDataLst>
              <p:tags r:id="rId3"/>
            </p:custDataLst>
          </p:nvPr>
        </p:nvSpPr>
        <p:spPr>
          <a:xfrm>
            <a:off x="546735" y="4123690"/>
            <a:ext cx="11016615" cy="168275"/>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4"/>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spd="slow" advClick="0" advTm="6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4525" y="86995"/>
            <a:ext cx="5080000" cy="583565"/>
          </a:xfrm>
          <a:prstGeom prst="rect">
            <a:avLst/>
          </a:prstGeom>
          <a:noFill/>
          <a:ln w="9525">
            <a:noFill/>
          </a:ln>
        </p:spPr>
        <p:txBody>
          <a:bodyPr>
            <a:spAutoFit/>
          </a:bodyPr>
          <a:lstStyle/>
          <a:p>
            <a:pPr indent="0"/>
            <a:r>
              <a:rPr lang="zh-CN" sz="3200" b="1">
                <a:solidFill>
                  <a:schemeClr val="bg1"/>
                </a:solidFill>
                <a:latin typeface="+mj-lt"/>
                <a:cs typeface="+mj-lt"/>
              </a:rPr>
              <a:t>二、</a:t>
            </a:r>
            <a:r>
              <a:rPr lang="en-US" sz="3200" b="1">
                <a:solidFill>
                  <a:schemeClr val="bg1"/>
                </a:solidFill>
                <a:latin typeface="+mj-lt"/>
                <a:cs typeface="+mj-lt"/>
              </a:rPr>
              <a:t> </a:t>
            </a:r>
            <a:r>
              <a:rPr lang="zh-CN" sz="3200" b="1">
                <a:solidFill>
                  <a:schemeClr val="bg1"/>
                </a:solidFill>
                <a:latin typeface="+mj-lt"/>
                <a:cs typeface="+mj-lt"/>
              </a:rPr>
              <a:t>过程模式</a:t>
            </a:r>
            <a:endParaRPr lang="zh-CN" altLang="en-US" sz="3200" b="1">
              <a:solidFill>
                <a:schemeClr val="bg1"/>
              </a:solidFill>
              <a:latin typeface="+mj-lt"/>
              <a:cs typeface="+mj-lt"/>
            </a:endParaRPr>
          </a:p>
        </p:txBody>
      </p:sp>
      <p:sp>
        <p:nvSpPr>
          <p:cNvPr id="2" name="文本框 1"/>
          <p:cNvSpPr txBox="1"/>
          <p:nvPr/>
        </p:nvSpPr>
        <p:spPr>
          <a:xfrm>
            <a:off x="1127760" y="2733675"/>
            <a:ext cx="9290050" cy="2306955"/>
          </a:xfrm>
          <a:prstGeom prst="rect">
            <a:avLst/>
          </a:prstGeom>
          <a:noFill/>
          <a:ln w="9525">
            <a:noFill/>
          </a:ln>
        </p:spPr>
        <p:txBody>
          <a:bodyPr wrap="square">
            <a:spAutoFit/>
          </a:bodyPr>
          <a:lstStyle/>
          <a:p>
            <a:pPr marL="0" indent="0" algn="l" fontAlgn="auto">
              <a:lnSpc>
                <a:spcPct val="200000"/>
              </a:lnSpc>
            </a:pPr>
            <a:r>
              <a:rPr lang="zh-CN" sz="2400" b="0">
                <a:solidFill>
                  <a:schemeClr val="tx1"/>
                </a:solidFill>
                <a:cs typeface="宋体" charset="0"/>
              </a:rPr>
              <a:t>斯坦豪斯提出的“</a:t>
            </a:r>
            <a:r>
              <a:rPr lang="zh-CN" sz="2400" b="0">
                <a:solidFill>
                  <a:schemeClr val="accent2">
                    <a:lumMod val="75000"/>
                  </a:schemeClr>
                </a:solidFill>
                <a:cs typeface="宋体" charset="0"/>
              </a:rPr>
              <a:t>教师即研究者</a:t>
            </a:r>
            <a:r>
              <a:rPr lang="zh-CN" sz="2400" b="0">
                <a:solidFill>
                  <a:schemeClr val="tx1"/>
                </a:solidFill>
                <a:cs typeface="宋体" charset="0"/>
              </a:rPr>
              <a:t>”的口号是十分诱人的，它十分有益于扩大教师自主性的发展和专业成长，使教师从课程的被动执行者转化为课程实施的主动反思者和实践者。</a:t>
            </a:r>
            <a:endParaRPr lang="zh-CN" altLang="en-US" sz="2400" b="0">
              <a:solidFill>
                <a:schemeClr val="tx1"/>
              </a:solidFill>
              <a:cs typeface="宋体"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59604" y="1717260"/>
            <a:ext cx="9413789" cy="2306955"/>
          </a:xfrm>
          <a:prstGeom prst="rect">
            <a:avLst/>
          </a:prstGeom>
          <a:noFill/>
        </p:spPr>
        <p:txBody>
          <a:bodyPr wrap="square" rtlCol="0">
            <a:spAutoFit/>
          </a:bodyPr>
          <a:lstStyle/>
          <a:p>
            <a:pPr indent="561340" fontAlgn="auto">
              <a:lnSpc>
                <a:spcPct val="150000"/>
              </a:lnSpc>
            </a:pPr>
            <a:r>
              <a:rPr lang="zh-CN" altLang="en-US" sz="2400" dirty="0">
                <a:solidFill>
                  <a:schemeClr val="bg2">
                    <a:lumMod val="25000"/>
                  </a:schemeClr>
                </a:solidFill>
                <a:latin typeface="微软雅黑" pitchFamily="34" charset="-122"/>
                <a:ea typeface="微软雅黑" pitchFamily="34" charset="-122"/>
              </a:rPr>
              <a:t>课程编制的实践模式是美国课程专家</a:t>
            </a:r>
            <a:r>
              <a:rPr lang="zh-CN" altLang="en-US" sz="2400" dirty="0">
                <a:solidFill>
                  <a:schemeClr val="accent2">
                    <a:lumMod val="75000"/>
                  </a:schemeClr>
                </a:solidFill>
                <a:latin typeface="微软雅黑" pitchFamily="34" charset="-122"/>
                <a:ea typeface="微软雅黑" pitchFamily="34" charset="-122"/>
              </a:rPr>
              <a:t>施瓦布</a:t>
            </a:r>
            <a:r>
              <a:rPr lang="zh-CN" altLang="en-US" sz="2400" dirty="0">
                <a:solidFill>
                  <a:schemeClr val="bg2">
                    <a:lumMod val="25000"/>
                  </a:schemeClr>
                </a:solidFill>
                <a:latin typeface="微软雅黑" pitchFamily="34" charset="-122"/>
                <a:ea typeface="微软雅黑" pitchFamily="34" charset="-122"/>
              </a:rPr>
              <a:t>在</a:t>
            </a:r>
            <a:r>
              <a:rPr lang="en-US" altLang="zh-CN" sz="2400" dirty="0">
                <a:solidFill>
                  <a:schemeClr val="bg2">
                    <a:lumMod val="25000"/>
                  </a:schemeClr>
                </a:solidFill>
                <a:latin typeface="微软雅黑" pitchFamily="34" charset="-122"/>
                <a:ea typeface="微软雅黑" pitchFamily="34" charset="-122"/>
              </a:rPr>
              <a:t>20</a:t>
            </a:r>
            <a:r>
              <a:rPr lang="zh-CN" altLang="en-US" sz="2400" dirty="0">
                <a:solidFill>
                  <a:schemeClr val="bg2">
                    <a:lumMod val="25000"/>
                  </a:schemeClr>
                </a:solidFill>
                <a:latin typeface="微软雅黑" pitchFamily="34" charset="-122"/>
                <a:ea typeface="微软雅黑" pitchFamily="34" charset="-122"/>
              </a:rPr>
              <a:t>世纪六七十年代提出的。实践模式对处于危机中的课程原理作了诊断，指出了课程领域的再生之路，即从盲目追求理论，转向对实践情景的关注。</a:t>
            </a:r>
            <a:endParaRPr lang="en-US" altLang="zh-CN" sz="2400" dirty="0">
              <a:solidFill>
                <a:schemeClr val="bg2">
                  <a:lumMod val="25000"/>
                </a:schemeClr>
              </a:solidFill>
              <a:latin typeface="微软雅黑" pitchFamily="34" charset="-122"/>
              <a:ea typeface="微软雅黑" pitchFamily="34" charset="-122"/>
            </a:endParaRPr>
          </a:p>
          <a:p>
            <a:pPr indent="561340" fontAlgn="auto">
              <a:lnSpc>
                <a:spcPct val="150000"/>
              </a:lnSpc>
            </a:pPr>
            <a:endParaRPr lang="zh-CN" altLang="en-US" sz="2400" dirty="0">
              <a:solidFill>
                <a:schemeClr val="bg2">
                  <a:lumMod val="25000"/>
                </a:schemeClr>
              </a:solidFill>
              <a:latin typeface="微软雅黑" pitchFamily="34" charset="-122"/>
              <a:ea typeface="微软雅黑" pitchFamily="34" charset="-122"/>
            </a:endParaRPr>
          </a:p>
        </p:txBody>
      </p:sp>
      <p:sp>
        <p:nvSpPr>
          <p:cNvPr id="100" name="文本框 99"/>
          <p:cNvSpPr txBox="1"/>
          <p:nvPr/>
        </p:nvSpPr>
        <p:spPr>
          <a:xfrm>
            <a:off x="644525" y="86995"/>
            <a:ext cx="5080000" cy="583565"/>
          </a:xfrm>
          <a:prstGeom prst="rect">
            <a:avLst/>
          </a:prstGeom>
          <a:noFill/>
          <a:ln w="9525">
            <a:noFill/>
          </a:ln>
        </p:spPr>
        <p:txBody>
          <a:bodyPr>
            <a:spAutoFit/>
          </a:bodyPr>
          <a:lstStyle/>
          <a:p>
            <a:pPr indent="0"/>
            <a:r>
              <a:rPr lang="zh-CN" sz="3200" b="1">
                <a:solidFill>
                  <a:schemeClr val="bg1"/>
                </a:solidFill>
                <a:latin typeface="+mj-lt"/>
                <a:cs typeface="+mj-lt"/>
              </a:rPr>
              <a:t>三、</a:t>
            </a:r>
            <a:r>
              <a:rPr lang="en-US" sz="3200" b="1">
                <a:solidFill>
                  <a:schemeClr val="bg1"/>
                </a:solidFill>
                <a:latin typeface="+mj-lt"/>
                <a:cs typeface="+mj-lt"/>
              </a:rPr>
              <a:t> </a:t>
            </a:r>
            <a:r>
              <a:rPr lang="zh-CN" sz="3200" b="1">
                <a:solidFill>
                  <a:schemeClr val="bg1"/>
                </a:solidFill>
                <a:latin typeface="+mj-lt"/>
                <a:cs typeface="+mj-lt"/>
              </a:rPr>
              <a:t>实践模式</a:t>
            </a:r>
            <a:endParaRPr lang="zh-CN" altLang="en-US" sz="3200" b="1">
              <a:solidFill>
                <a:schemeClr val="bg1"/>
              </a:solidFill>
              <a:latin typeface="+mj-lt"/>
              <a:cs typeface="+mj-lt"/>
            </a:endParaRPr>
          </a:p>
        </p:txBody>
      </p:sp>
      <p:sp>
        <p:nvSpPr>
          <p:cNvPr id="5" name="文本框 4"/>
          <p:cNvSpPr txBox="1"/>
          <p:nvPr/>
        </p:nvSpPr>
        <p:spPr>
          <a:xfrm>
            <a:off x="1578610" y="4034790"/>
            <a:ext cx="9203055" cy="1568450"/>
          </a:xfrm>
          <a:prstGeom prst="rect">
            <a:avLst/>
          </a:prstGeom>
          <a:noFill/>
          <a:ln w="9525">
            <a:noFill/>
          </a:ln>
        </p:spPr>
        <p:txBody>
          <a:bodyPr wrap="square">
            <a:spAutoFit/>
          </a:bodyPr>
          <a:lstStyle/>
          <a:p>
            <a:pPr marL="0" indent="0" algn="l"/>
            <a:r>
              <a:rPr lang="zh-CN" sz="2400" b="0">
                <a:cs typeface="宋体" charset="0"/>
              </a:rPr>
              <a:t>麦克琴指出，审议是课程编制中不可缺少的一步。</a:t>
            </a:r>
          </a:p>
          <a:p>
            <a:pPr marL="0" indent="0" algn="l"/>
            <a:endParaRPr lang="zh-CN" altLang="en-US" sz="2400"/>
          </a:p>
          <a:p>
            <a:pPr marL="0" indent="0" algn="l"/>
            <a:r>
              <a:rPr lang="zh-CN" altLang="en-US" sz="2400"/>
              <a:t>课程审议是建立在</a:t>
            </a:r>
            <a:r>
              <a:rPr lang="zh-CN" altLang="en-US" sz="2400">
                <a:solidFill>
                  <a:schemeClr val="accent2">
                    <a:lumMod val="75000"/>
                  </a:schemeClr>
                </a:solidFill>
              </a:rPr>
              <a:t>系统的思考、反馈、测评以及控制论原理</a:t>
            </a:r>
            <a:r>
              <a:rPr lang="zh-CN" altLang="en-US" sz="2400"/>
              <a:t>的基础之上的。</a:t>
            </a: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458029" y="3523200"/>
            <a:ext cx="9413789" cy="2306955"/>
          </a:xfrm>
          <a:prstGeom prst="rect">
            <a:avLst/>
          </a:prstGeom>
          <a:noFill/>
        </p:spPr>
        <p:txBody>
          <a:bodyPr wrap="square" rtlCol="0">
            <a:spAutoFit/>
          </a:bodyPr>
          <a:lstStyle/>
          <a:p>
            <a:pPr indent="561340" fontAlgn="auto">
              <a:lnSpc>
                <a:spcPct val="150000"/>
              </a:lnSpc>
            </a:pPr>
            <a:r>
              <a:rPr lang="zh-CN" altLang="en-US" sz="2400" dirty="0">
                <a:solidFill>
                  <a:schemeClr val="bg2">
                    <a:lumMod val="25000"/>
                  </a:schemeClr>
                </a:solidFill>
                <a:latin typeface="微软雅黑" pitchFamily="34" charset="-122"/>
                <a:ea typeface="微软雅黑" pitchFamily="34" charset="-122"/>
              </a:rPr>
              <a:t>课程编制的实践模式认定课程问题是“</a:t>
            </a:r>
            <a:r>
              <a:rPr lang="zh-CN" altLang="en-US" sz="2400" dirty="0">
                <a:solidFill>
                  <a:schemeClr val="accent2">
                    <a:lumMod val="75000"/>
                  </a:schemeClr>
                </a:solidFill>
                <a:latin typeface="微软雅黑" pitchFamily="34" charset="-122"/>
                <a:ea typeface="微软雅黑" pitchFamily="34" charset="-122"/>
              </a:rPr>
              <a:t>应该教什么</a:t>
            </a:r>
            <a:r>
              <a:rPr lang="zh-CN" altLang="en-US" sz="2400" dirty="0">
                <a:solidFill>
                  <a:schemeClr val="bg2">
                    <a:lumMod val="25000"/>
                  </a:schemeClr>
                </a:solidFill>
                <a:latin typeface="微软雅黑" pitchFamily="34" charset="-122"/>
                <a:ea typeface="微软雅黑" pitchFamily="34" charset="-122"/>
              </a:rPr>
              <a:t>”的问题。</a:t>
            </a:r>
          </a:p>
          <a:p>
            <a:pPr indent="561340" fontAlgn="auto">
              <a:lnSpc>
                <a:spcPct val="150000"/>
              </a:lnSpc>
            </a:pPr>
            <a:endParaRPr lang="zh-CN" altLang="en-US" sz="2400" dirty="0">
              <a:solidFill>
                <a:schemeClr val="bg2">
                  <a:lumMod val="25000"/>
                </a:schemeClr>
              </a:solidFill>
              <a:latin typeface="微软雅黑" pitchFamily="34" charset="-122"/>
              <a:ea typeface="微软雅黑" pitchFamily="34" charset="-122"/>
            </a:endParaRPr>
          </a:p>
          <a:p>
            <a:pPr indent="561340" fontAlgn="auto">
              <a:lnSpc>
                <a:spcPct val="150000"/>
              </a:lnSpc>
            </a:pPr>
            <a:r>
              <a:rPr lang="zh-CN" altLang="en-US" sz="2400" dirty="0">
                <a:solidFill>
                  <a:schemeClr val="bg2">
                    <a:lumMod val="25000"/>
                  </a:schemeClr>
                </a:solidFill>
                <a:latin typeface="微软雅黑" pitchFamily="34" charset="-122"/>
                <a:ea typeface="微软雅黑" pitchFamily="34" charset="-122"/>
              </a:rPr>
              <a:t>课程编制的实践模式所建立的“</a:t>
            </a:r>
            <a:r>
              <a:rPr lang="zh-CN" altLang="en-US" sz="2400" dirty="0">
                <a:solidFill>
                  <a:schemeClr val="accent2">
                    <a:lumMod val="75000"/>
                  </a:schemeClr>
                </a:solidFill>
                <a:latin typeface="微软雅黑" pitchFamily="34" charset="-122"/>
                <a:ea typeface="微软雅黑" pitchFamily="34" charset="-122"/>
              </a:rPr>
              <a:t>自下而上</a:t>
            </a:r>
            <a:r>
              <a:rPr lang="zh-CN" altLang="en-US" sz="2400" dirty="0">
                <a:solidFill>
                  <a:schemeClr val="bg2">
                    <a:lumMod val="25000"/>
                  </a:schemeClr>
                </a:solidFill>
                <a:latin typeface="微软雅黑" pitchFamily="34" charset="-122"/>
                <a:ea typeface="微软雅黑" pitchFamily="34" charset="-122"/>
              </a:rPr>
              <a:t>”的课程审议运行方式，在有些条件下对提高课程实施的有效性可能是有益的。</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indent="0"/>
            <a:r>
              <a:rPr lang="zh-CN" sz="3200" b="1">
                <a:solidFill>
                  <a:schemeClr val="bg1"/>
                </a:solidFill>
                <a:latin typeface="+mj-lt"/>
                <a:cs typeface="+mj-lt"/>
              </a:rPr>
              <a:t>三、</a:t>
            </a:r>
            <a:r>
              <a:rPr lang="en-US" sz="3200" b="1">
                <a:solidFill>
                  <a:schemeClr val="bg1"/>
                </a:solidFill>
                <a:latin typeface="+mj-lt"/>
                <a:cs typeface="+mj-lt"/>
              </a:rPr>
              <a:t> </a:t>
            </a:r>
            <a:r>
              <a:rPr lang="zh-CN" sz="3200" b="1">
                <a:solidFill>
                  <a:schemeClr val="bg1"/>
                </a:solidFill>
                <a:latin typeface="+mj-lt"/>
                <a:cs typeface="+mj-lt"/>
              </a:rPr>
              <a:t>实践模式</a:t>
            </a:r>
            <a:endParaRPr lang="zh-CN" altLang="en-US" sz="3200" b="1">
              <a:solidFill>
                <a:schemeClr val="bg1"/>
              </a:solidFill>
              <a:latin typeface="+mj-lt"/>
              <a:cs typeface="+mj-lt"/>
            </a:endParaRPr>
          </a:p>
        </p:txBody>
      </p:sp>
      <p:sp>
        <p:nvSpPr>
          <p:cNvPr id="2" name="文本框 1"/>
          <p:cNvSpPr txBox="1"/>
          <p:nvPr/>
        </p:nvSpPr>
        <p:spPr>
          <a:xfrm>
            <a:off x="1506220" y="1627505"/>
            <a:ext cx="8996680" cy="1198880"/>
          </a:xfrm>
          <a:prstGeom prst="rect">
            <a:avLst/>
          </a:prstGeom>
          <a:noFill/>
          <a:ln w="9525">
            <a:noFill/>
          </a:ln>
        </p:spPr>
        <p:txBody>
          <a:bodyPr wrap="square">
            <a:spAutoFit/>
          </a:bodyPr>
          <a:lstStyle/>
          <a:p>
            <a:pPr marL="0" indent="0" algn="l" fontAlgn="auto">
              <a:lnSpc>
                <a:spcPct val="150000"/>
              </a:lnSpc>
            </a:pPr>
            <a:r>
              <a:rPr lang="zh-CN" sz="2400" b="0">
                <a:solidFill>
                  <a:schemeClr val="tx1"/>
                </a:solidFill>
                <a:cs typeface="宋体" charset="0"/>
              </a:rPr>
              <a:t>施瓦布认为，课程审议的重点应是课程的</a:t>
            </a:r>
            <a:r>
              <a:rPr lang="en-US" sz="2400" b="0">
                <a:solidFill>
                  <a:schemeClr val="tx1"/>
                </a:solidFill>
                <a:latin typeface="Calibri" charset="0"/>
                <a:cs typeface="宋体" charset="0"/>
              </a:rPr>
              <a:t>4</a:t>
            </a:r>
            <a:r>
              <a:rPr lang="zh-CN" sz="2400" b="0">
                <a:solidFill>
                  <a:schemeClr val="tx1"/>
                </a:solidFill>
                <a:cs typeface="宋体" charset="0"/>
              </a:rPr>
              <a:t>个基本要素（</a:t>
            </a:r>
            <a:r>
              <a:rPr lang="zh-CN" sz="2400">
                <a:solidFill>
                  <a:schemeClr val="accent2">
                    <a:lumMod val="75000"/>
                  </a:schemeClr>
                </a:solidFill>
                <a:cs typeface="宋体" charset="0"/>
                <a:sym typeface="+mn-ea"/>
              </a:rPr>
              <a:t>学科内容、学生、环境和教师</a:t>
            </a:r>
            <a:r>
              <a:rPr lang="zh-CN" sz="2400" b="0">
                <a:solidFill>
                  <a:schemeClr val="accent2">
                    <a:lumMod val="75000"/>
                  </a:schemeClr>
                </a:solidFill>
                <a:cs typeface="宋体" charset="0"/>
              </a:rPr>
              <a:t>）的协调和平衡</a:t>
            </a:r>
            <a:r>
              <a:rPr lang="zh-CN" sz="2400" b="0">
                <a:solidFill>
                  <a:schemeClr val="tx1"/>
                </a:solidFill>
                <a:cs typeface="宋体" charset="0"/>
              </a:rPr>
              <a:t>。</a:t>
            </a:r>
            <a:endParaRPr lang="zh-CN" altLang="en-US" sz="2400" b="0">
              <a:solidFill>
                <a:schemeClr val="tx1"/>
              </a:solidFill>
              <a:cs typeface="宋体" charset="0"/>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62449" y="2231936"/>
            <a:ext cx="9376719" cy="2800767"/>
          </a:xfrm>
          <a:prstGeom prst="rect">
            <a:avLst/>
          </a:prstGeom>
          <a:noFill/>
        </p:spPr>
        <p:txBody>
          <a:bodyPr wrap="square" rtlCol="0">
            <a:spAutoFit/>
          </a:bodyPr>
          <a:lstStyle/>
          <a:p>
            <a:pPr>
              <a:lnSpc>
                <a:spcPct val="200000"/>
              </a:lnSpc>
            </a:pPr>
            <a:r>
              <a:rPr lang="zh-CN" altLang="en-US" sz="2200" dirty="0">
                <a:solidFill>
                  <a:schemeClr val="bg2">
                    <a:lumMod val="25000"/>
                  </a:schemeClr>
                </a:solidFill>
                <a:latin typeface="微软雅黑" pitchFamily="34" charset="-122"/>
                <a:ea typeface="微软雅黑" pitchFamily="34" charset="-122"/>
              </a:rPr>
              <a:t>       课程编制的批判模式将课程放置于政治和文化的背景下进行考察，认为课程编制要考虑文化差异，要将不同文化引入课程领域；课程编制不只是一个技术问题，而且是一个政治问题，社会意识形态和政治经济等因素会对课程产生重大影响。</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marL="0" indent="0" algn="l"/>
            <a:r>
              <a:rPr lang="zh-CN" sz="3200" b="1">
                <a:solidFill>
                  <a:schemeClr val="bg1"/>
                </a:solidFill>
                <a:latin typeface="+mj-lt"/>
                <a:cs typeface="+mj-lt"/>
              </a:rPr>
              <a:t>三、</a:t>
            </a:r>
            <a:r>
              <a:rPr lang="en-US" sz="3200" b="1">
                <a:solidFill>
                  <a:schemeClr val="bg1"/>
                </a:solidFill>
                <a:latin typeface="+mj-lt"/>
                <a:cs typeface="+mj-lt"/>
              </a:rPr>
              <a:t> </a:t>
            </a:r>
            <a:r>
              <a:rPr lang="zh-CN" altLang="en-US" sz="3200" b="1">
                <a:solidFill>
                  <a:schemeClr val="bg1"/>
                </a:solidFill>
                <a:latin typeface="+mj-lt"/>
                <a:cs typeface="+mj-lt"/>
              </a:rPr>
              <a:t>批判</a:t>
            </a:r>
            <a:r>
              <a:rPr lang="zh-CN" sz="3200" b="1">
                <a:solidFill>
                  <a:schemeClr val="bg1"/>
                </a:solidFill>
                <a:latin typeface="+mj-lt"/>
                <a:cs typeface="+mj-lt"/>
              </a:rPr>
              <a:t>模式</a:t>
            </a:r>
            <a:endParaRPr lang="zh-CN" altLang="en-US" sz="3200" b="1">
              <a:solidFill>
                <a:schemeClr val="bg1"/>
              </a:solidFill>
              <a:latin typeface="+mj-lt"/>
              <a:cs typeface="+mj-lt"/>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23678" y="2952750"/>
            <a:ext cx="4098925" cy="7683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幼儿园课程目标</a:t>
            </a:r>
          </a:p>
        </p:txBody>
      </p:sp>
      <p:sp>
        <p:nvSpPr>
          <p:cNvPr id="2" name="圆角矩形 1"/>
          <p:cNvSpPr/>
          <p:nvPr>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lstStyle/>
          <a:p>
            <a:pPr algn="r"/>
            <a:r>
              <a:rPr lang="zh-CN" altLang="en-US" sz="5400" b="1">
                <a:solidFill>
                  <a:schemeClr val="bg1"/>
                </a:solidFill>
                <a:sym typeface="+mn-ea"/>
              </a:rPr>
              <a:t>第二节</a:t>
            </a: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2760" y="-46355"/>
            <a:ext cx="10515600" cy="874395"/>
          </a:xfrm>
        </p:spPr>
        <p:txBody>
          <a:bodyPr/>
          <a:lstStyle/>
          <a:p>
            <a:r>
              <a:rPr lang="zh-CN" altLang="en-US" b="1" dirty="0">
                <a:solidFill>
                  <a:schemeClr val="bg1"/>
                </a:solidFill>
                <a:latin typeface="等线" charset="0"/>
                <a:ea typeface="等线" charset="0"/>
                <a:cs typeface="等线" charset="0"/>
              </a:rPr>
              <a:t>一、 教育目的和课程目标</a:t>
            </a:r>
            <a:r>
              <a:rPr lang="en-US" altLang="zh-CN" b="1" dirty="0">
                <a:solidFill>
                  <a:schemeClr val="bg1"/>
                </a:solidFill>
                <a:latin typeface="等线" charset="0"/>
                <a:ea typeface="等线" charset="0"/>
                <a:cs typeface="等线" charset="0"/>
              </a:rPr>
              <a:t>——</a:t>
            </a:r>
            <a:r>
              <a:rPr lang="zh-CN" altLang="en-US" b="1" dirty="0">
                <a:solidFill>
                  <a:schemeClr val="bg1"/>
                </a:solidFill>
                <a:latin typeface="等线" charset="0"/>
                <a:ea typeface="等线" charset="0"/>
                <a:cs typeface="等线" charset="0"/>
              </a:rPr>
              <a:t>从一般到具体</a:t>
            </a:r>
          </a:p>
        </p:txBody>
      </p:sp>
      <p:pic>
        <p:nvPicPr>
          <p:cNvPr id="3" name="图片 2" descr="B4B28172-6C67-4E74-A538-309D2C23D8C1"/>
          <p:cNvPicPr>
            <a:picLocks noChangeAspect="1"/>
          </p:cNvPicPr>
          <p:nvPr/>
        </p:nvPicPr>
        <p:blipFill>
          <a:blip r:embed="rId3"/>
          <a:stretch>
            <a:fillRect/>
          </a:stretch>
        </p:blipFill>
        <p:spPr>
          <a:xfrm>
            <a:off x="1428750" y="2042795"/>
            <a:ext cx="9334500" cy="1771650"/>
          </a:xfrm>
          <a:prstGeom prst="rect">
            <a:avLst/>
          </a:prstGeom>
        </p:spPr>
      </p:pic>
      <p:sp>
        <p:nvSpPr>
          <p:cNvPr id="5" name="文本框 4"/>
          <p:cNvSpPr txBox="1"/>
          <p:nvPr/>
        </p:nvSpPr>
        <p:spPr>
          <a:xfrm>
            <a:off x="1169035" y="4602480"/>
            <a:ext cx="9054465" cy="1753235"/>
          </a:xfrm>
          <a:prstGeom prst="rect">
            <a:avLst/>
          </a:prstGeom>
          <a:noFill/>
        </p:spPr>
        <p:txBody>
          <a:bodyPr wrap="square" rtlCol="0">
            <a:spAutoFit/>
          </a:bodyPr>
          <a:lstStyle/>
          <a:p>
            <a:pPr fontAlgn="auto">
              <a:lnSpc>
                <a:spcPct val="150000"/>
              </a:lnSpc>
            </a:pPr>
            <a:r>
              <a:rPr lang="zh-CN" altLang="en-US" sz="2400"/>
              <a:t>教育目的的达成可以通过课程这一途径，特别是通过将教育目的转化为课程目标，并由课程目标转化成具体的课程目标这一过程而实现。</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92760" y="-46355"/>
            <a:ext cx="10515600" cy="874395"/>
          </a:xfrm>
        </p:spPr>
        <p:txBody>
          <a:bodyPr/>
          <a:lstStyle/>
          <a:p>
            <a:r>
              <a:rPr lang="zh-CN" altLang="en-US" b="1" dirty="0">
                <a:solidFill>
                  <a:schemeClr val="bg1"/>
                </a:solidFill>
                <a:latin typeface="等线" charset="0"/>
                <a:ea typeface="等线" charset="0"/>
                <a:cs typeface="等线" charset="0"/>
              </a:rPr>
              <a:t>一、 教育目的和课程目标</a:t>
            </a:r>
            <a:r>
              <a:rPr lang="en-US" altLang="zh-CN" b="1" dirty="0">
                <a:solidFill>
                  <a:schemeClr val="bg1"/>
                </a:solidFill>
                <a:latin typeface="等线" charset="0"/>
                <a:ea typeface="等线" charset="0"/>
                <a:cs typeface="等线" charset="0"/>
              </a:rPr>
              <a:t>——</a:t>
            </a:r>
            <a:r>
              <a:rPr lang="zh-CN" altLang="en-US" b="1" dirty="0">
                <a:solidFill>
                  <a:schemeClr val="bg1"/>
                </a:solidFill>
                <a:latin typeface="等线" charset="0"/>
                <a:ea typeface="等线" charset="0"/>
                <a:cs typeface="等线" charset="0"/>
              </a:rPr>
              <a:t>从一般到具体</a:t>
            </a:r>
          </a:p>
        </p:txBody>
      </p:sp>
      <p:pic>
        <p:nvPicPr>
          <p:cNvPr id="6" name="图片 5" descr="00154D4A-8577-4479-A9ED-E533A5264A25"/>
          <p:cNvPicPr>
            <a:picLocks noChangeAspect="1"/>
          </p:cNvPicPr>
          <p:nvPr/>
        </p:nvPicPr>
        <p:blipFill>
          <a:blip r:embed="rId3"/>
          <a:stretch>
            <a:fillRect/>
          </a:stretch>
        </p:blipFill>
        <p:spPr>
          <a:xfrm>
            <a:off x="5040630" y="2131695"/>
            <a:ext cx="6849110" cy="2640330"/>
          </a:xfrm>
          <a:prstGeom prst="rect">
            <a:avLst/>
          </a:prstGeom>
        </p:spPr>
      </p:pic>
      <p:sp>
        <p:nvSpPr>
          <p:cNvPr id="7" name="文本框 6"/>
          <p:cNvSpPr txBox="1"/>
          <p:nvPr/>
        </p:nvSpPr>
        <p:spPr>
          <a:xfrm>
            <a:off x="290195" y="1109980"/>
            <a:ext cx="4585970" cy="5077460"/>
          </a:xfrm>
          <a:prstGeom prst="rect">
            <a:avLst/>
          </a:prstGeom>
          <a:noFill/>
        </p:spPr>
        <p:txBody>
          <a:bodyPr wrap="square" rtlCol="0">
            <a:spAutoFit/>
          </a:bodyPr>
          <a:lstStyle/>
          <a:p>
            <a:pPr indent="457200" fontAlgn="auto">
              <a:lnSpc>
                <a:spcPct val="150000"/>
              </a:lnSpc>
            </a:pPr>
            <a:r>
              <a:rPr lang="zh-CN" altLang="en-US" sz="2400"/>
              <a:t>课程目标通常由教育者根据其所持有的哲学观和教育目标，对其所期待的受教育影响而产生的结果作出一般的表述。</a:t>
            </a:r>
          </a:p>
          <a:p>
            <a:pPr indent="457200" fontAlgn="auto">
              <a:lnSpc>
                <a:spcPct val="150000"/>
              </a:lnSpc>
            </a:pPr>
            <a:r>
              <a:rPr lang="zh-CN" altLang="en-US" sz="2400"/>
              <a:t>课程目标需要具体化，才能使教育目的和课程目标得以实现。</a:t>
            </a:r>
          </a:p>
          <a:p>
            <a:pPr indent="457200" fontAlgn="auto">
              <a:lnSpc>
                <a:spcPct val="150000"/>
              </a:lnSpc>
            </a:pPr>
            <a:r>
              <a:rPr lang="zh-CN" altLang="en-US" sz="2400"/>
              <a:t>至于具体课程目标该具体到怎样的程度，则取决于目标制定者的哲学观和课程观。</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1353881" y="1755177"/>
            <a:ext cx="789775" cy="7897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400" dirty="0">
                <a:solidFill>
                  <a:srgbClr val="FAF8F5"/>
                </a:solidFill>
              </a:rPr>
              <a:t>01</a:t>
            </a:r>
            <a:endParaRPr lang="zh-CN" altLang="en-US" sz="2400" dirty="0">
              <a:solidFill>
                <a:srgbClr val="FAF8F5"/>
              </a:solidFill>
            </a:endParaRPr>
          </a:p>
        </p:txBody>
      </p:sp>
      <p:sp>
        <p:nvSpPr>
          <p:cNvPr id="5" name="椭圆 4"/>
          <p:cNvSpPr/>
          <p:nvPr/>
        </p:nvSpPr>
        <p:spPr>
          <a:xfrm>
            <a:off x="3668003" y="4402632"/>
            <a:ext cx="789775" cy="7897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400" dirty="0">
                <a:solidFill>
                  <a:srgbClr val="FAF8F5"/>
                </a:solidFill>
              </a:rPr>
              <a:t>03</a:t>
            </a:r>
            <a:endParaRPr lang="zh-CN" altLang="en-US" sz="2400" dirty="0">
              <a:solidFill>
                <a:srgbClr val="FAF8F5"/>
              </a:solidFill>
            </a:endParaRPr>
          </a:p>
        </p:txBody>
      </p:sp>
      <p:sp>
        <p:nvSpPr>
          <p:cNvPr id="6" name="文本框 6"/>
          <p:cNvSpPr txBox="1">
            <a:spLocks noChangeArrowheads="1"/>
          </p:cNvSpPr>
          <p:nvPr/>
        </p:nvSpPr>
        <p:spPr bwMode="auto">
          <a:xfrm>
            <a:off x="2160047" y="1692699"/>
            <a:ext cx="23852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400" dirty="0">
                <a:solidFill>
                  <a:schemeClr val="accent1"/>
                </a:solidFill>
                <a:latin typeface="方正兰亭黑_GBK"/>
                <a:ea typeface="方正兰亭黑_GBK"/>
              </a:rPr>
              <a:t>行为目标取向</a:t>
            </a:r>
          </a:p>
        </p:txBody>
      </p:sp>
      <p:sp>
        <p:nvSpPr>
          <p:cNvPr id="7" name="矩形 6"/>
          <p:cNvSpPr/>
          <p:nvPr/>
        </p:nvSpPr>
        <p:spPr>
          <a:xfrm>
            <a:off x="2167520" y="2134833"/>
            <a:ext cx="8595215" cy="923330"/>
          </a:xfrm>
          <a:prstGeom prst="rect">
            <a:avLst/>
          </a:prstGeom>
        </p:spPr>
        <p:txBody>
          <a:bodyPr wrap="square">
            <a:spAutoFit/>
          </a:bodyPr>
          <a:lstStyle/>
          <a:p>
            <a:pPr>
              <a:lnSpc>
                <a:spcPct val="150000"/>
              </a:lnSpc>
            </a:pPr>
            <a:r>
              <a:rPr lang="zh-CN" altLang="zh-CN" dirty="0">
                <a:latin typeface="微软雅黑" pitchFamily="34" charset="-122"/>
                <a:ea typeface="微软雅黑" pitchFamily="34" charset="-122"/>
              </a:rPr>
              <a:t>行为目标是以儿童具体的、可被观察的行为表述的课程目标</a:t>
            </a:r>
            <a:r>
              <a:rPr lang="zh-CN" altLang="en-US" dirty="0">
                <a:latin typeface="微软雅黑" pitchFamily="34" charset="-122"/>
                <a:ea typeface="微软雅黑" pitchFamily="34" charset="-122"/>
              </a:rPr>
              <a:t>，</a:t>
            </a:r>
            <a:r>
              <a:rPr lang="zh-CN" altLang="zh-CN" dirty="0">
                <a:latin typeface="微软雅黑" pitchFamily="34" charset="-122"/>
                <a:ea typeface="微软雅黑" pitchFamily="34" charset="-122"/>
              </a:rPr>
              <a:t>它指向的是实施课程以后在儿童身上所发生的行为变化。行为目标具有客观性和可操作性等特点。</a:t>
            </a:r>
          </a:p>
        </p:txBody>
      </p:sp>
      <p:sp>
        <p:nvSpPr>
          <p:cNvPr id="8" name="文本框 14"/>
          <p:cNvSpPr txBox="1">
            <a:spLocks noChangeArrowheads="1"/>
          </p:cNvSpPr>
          <p:nvPr/>
        </p:nvSpPr>
        <p:spPr bwMode="auto">
          <a:xfrm>
            <a:off x="4457779" y="4296816"/>
            <a:ext cx="2644505" cy="4616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dirty="0">
                <a:solidFill>
                  <a:schemeClr val="accent1"/>
                </a:solidFill>
                <a:latin typeface="方正兰亭黑_GBK"/>
                <a:ea typeface="方正兰亭黑_GBK"/>
              </a:rPr>
              <a:t>表现性目标取向</a:t>
            </a:r>
          </a:p>
        </p:txBody>
      </p:sp>
      <p:sp>
        <p:nvSpPr>
          <p:cNvPr id="9" name="矩形 8"/>
          <p:cNvSpPr/>
          <p:nvPr/>
        </p:nvSpPr>
        <p:spPr>
          <a:xfrm>
            <a:off x="4474166" y="4724312"/>
            <a:ext cx="7413034" cy="1338828"/>
          </a:xfrm>
          <a:prstGeom prst="rect">
            <a:avLst/>
          </a:prstGeom>
        </p:spPr>
        <p:txBody>
          <a:bodyPr wrap="square">
            <a:spAutoFit/>
          </a:bodyPr>
          <a:lstStyle/>
          <a:p>
            <a:pPr>
              <a:lnSpc>
                <a:spcPct val="150000"/>
              </a:lnSpc>
              <a:defRPr/>
            </a:pPr>
            <a:r>
              <a:rPr lang="zh-CN" altLang="zh-CN" dirty="0">
                <a:latin typeface="微软雅黑" pitchFamily="34" charset="-122"/>
                <a:ea typeface="微软雅黑" pitchFamily="34" charset="-122"/>
              </a:rPr>
              <a:t>表现性目标不规定儿童在完成学习活动后应该获得的行为</a:t>
            </a:r>
            <a:r>
              <a:rPr lang="zh-CN" altLang="en-US" dirty="0">
                <a:latin typeface="微软雅黑" pitchFamily="34" charset="-122"/>
                <a:ea typeface="微软雅黑" pitchFamily="34" charset="-122"/>
              </a:rPr>
              <a:t>，</a:t>
            </a:r>
            <a:r>
              <a:rPr lang="zh-CN" altLang="zh-CN" dirty="0">
                <a:latin typeface="微软雅黑" pitchFamily="34" charset="-122"/>
                <a:ea typeface="微软雅黑" pitchFamily="34" charset="-122"/>
              </a:rPr>
              <a:t>而是指向每一个儿童在教育情境的种种“际遇”中所产生的个性化表现</a:t>
            </a:r>
            <a:r>
              <a:rPr lang="zh-CN" altLang="en-US" dirty="0">
                <a:latin typeface="微软雅黑" pitchFamily="34" charset="-122"/>
                <a:ea typeface="微软雅黑" pitchFamily="34" charset="-122"/>
              </a:rPr>
              <a:t>，</a:t>
            </a:r>
            <a:r>
              <a:rPr lang="zh-CN" altLang="zh-CN" dirty="0">
                <a:latin typeface="微软雅黑" pitchFamily="34" charset="-122"/>
                <a:ea typeface="微软雅黑" pitchFamily="34" charset="-122"/>
              </a:rPr>
              <a:t>它适合于表述复杂的智力活动</a:t>
            </a:r>
            <a:r>
              <a:rPr lang="zh-CN" altLang="en-US" dirty="0">
                <a:latin typeface="微软雅黑" pitchFamily="34" charset="-122"/>
                <a:ea typeface="微软雅黑" pitchFamily="34" charset="-122"/>
              </a:rPr>
              <a:t>，</a:t>
            </a:r>
            <a:r>
              <a:rPr lang="zh-CN" altLang="zh-CN" dirty="0">
                <a:latin typeface="微软雅黑" pitchFamily="34" charset="-122"/>
                <a:ea typeface="微软雅黑" pitchFamily="34" charset="-122"/>
              </a:rPr>
              <a:t>已有的技能和理解是这种活动得以进行的条件。</a:t>
            </a:r>
            <a:endParaRPr lang="zh-CN" altLang="en-US" dirty="0">
              <a:latin typeface="微软雅黑" pitchFamily="34" charset="-122"/>
              <a:ea typeface="微软雅黑" pitchFamily="34" charset="-122"/>
            </a:endParaRPr>
          </a:p>
        </p:txBody>
      </p:sp>
      <p:sp>
        <p:nvSpPr>
          <p:cNvPr id="10" name="椭圆 9"/>
          <p:cNvSpPr/>
          <p:nvPr/>
        </p:nvSpPr>
        <p:spPr>
          <a:xfrm>
            <a:off x="2322355" y="3224801"/>
            <a:ext cx="789775" cy="7897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400" dirty="0"/>
              <a:t>02</a:t>
            </a:r>
            <a:endParaRPr lang="zh-CN" altLang="en-US" sz="2400" dirty="0"/>
          </a:p>
        </p:txBody>
      </p:sp>
      <p:sp>
        <p:nvSpPr>
          <p:cNvPr id="11" name="文本框 12"/>
          <p:cNvSpPr txBox="1">
            <a:spLocks noChangeArrowheads="1"/>
          </p:cNvSpPr>
          <p:nvPr/>
        </p:nvSpPr>
        <p:spPr bwMode="auto">
          <a:xfrm>
            <a:off x="3112129" y="3178414"/>
            <a:ext cx="3955937" cy="46166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dirty="0">
                <a:solidFill>
                  <a:schemeClr val="accent1"/>
                </a:solidFill>
                <a:latin typeface="方正兰亭黑_GBK"/>
              </a:rPr>
              <a:t>生成性目标取向</a:t>
            </a:r>
          </a:p>
        </p:txBody>
      </p:sp>
      <p:sp>
        <p:nvSpPr>
          <p:cNvPr id="12" name="矩形 11"/>
          <p:cNvSpPr/>
          <p:nvPr/>
        </p:nvSpPr>
        <p:spPr>
          <a:xfrm>
            <a:off x="3094410" y="3703048"/>
            <a:ext cx="7588823" cy="369332"/>
          </a:xfrm>
          <a:prstGeom prst="rect">
            <a:avLst/>
          </a:prstGeom>
        </p:spPr>
        <p:txBody>
          <a:bodyPr wrap="square">
            <a:spAutoFit/>
          </a:bodyPr>
          <a:lstStyle/>
          <a:p>
            <a:pPr>
              <a:defRPr/>
            </a:pPr>
            <a:r>
              <a:rPr lang="zh-CN" altLang="zh-CN" dirty="0">
                <a:latin typeface="微软雅黑" pitchFamily="34" charset="-122"/>
                <a:ea typeface="微软雅黑" pitchFamily="34" charset="-122"/>
              </a:rPr>
              <a:t>生成性目标是在教育过程中生成的课程目标。</a:t>
            </a:r>
            <a:endParaRPr lang="zh-CN" altLang="en-US" dirty="0">
              <a:latin typeface="微软雅黑" pitchFamily="34" charset="-122"/>
              <a:ea typeface="微软雅黑" pitchFamily="34" charset="-122"/>
            </a:endParaRPr>
          </a:p>
        </p:txBody>
      </p:sp>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 二、 幼儿园课程目标的取向及其表述</a:t>
            </a: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68148" y="1825188"/>
            <a:ext cx="6954794" cy="3415030"/>
          </a:xfrm>
          <a:prstGeom prst="rect">
            <a:avLst/>
          </a:prstGeom>
          <a:noFill/>
        </p:spPr>
        <p:txBody>
          <a:bodyPr wrap="square" rtlCol="0">
            <a:spAutoFit/>
          </a:bodyPr>
          <a:lstStyle/>
          <a:p>
            <a:pPr indent="457200" fontAlgn="auto">
              <a:lnSpc>
                <a:spcPct val="150000"/>
              </a:lnSpc>
            </a:pPr>
            <a:r>
              <a:rPr lang="zh-CN" altLang="en-US" sz="2400" dirty="0">
                <a:solidFill>
                  <a:schemeClr val="bg2">
                    <a:lumMod val="25000"/>
                  </a:schemeClr>
                </a:solidFill>
                <a:latin typeface="微软雅黑" pitchFamily="34" charset="-122"/>
                <a:ea typeface="微软雅黑" pitchFamily="34" charset="-122"/>
              </a:rPr>
              <a:t>每一种目标取向都有其存在的价值。</a:t>
            </a:r>
            <a:endParaRPr lang="en-US" altLang="zh-CN" sz="2400" dirty="0">
              <a:solidFill>
                <a:schemeClr val="bg2">
                  <a:lumMod val="25000"/>
                </a:schemeClr>
              </a:solidFill>
              <a:latin typeface="微软雅黑" pitchFamily="34" charset="-122"/>
              <a:ea typeface="微软雅黑" pitchFamily="34" charset="-122"/>
            </a:endParaRPr>
          </a:p>
          <a:p>
            <a:pPr indent="457200" fontAlgn="auto">
              <a:lnSpc>
                <a:spcPct val="150000"/>
              </a:lnSpc>
            </a:pPr>
            <a:r>
              <a:rPr lang="en-US" altLang="zh-CN" sz="2400" dirty="0">
                <a:solidFill>
                  <a:schemeClr val="bg2">
                    <a:lumMod val="25000"/>
                  </a:schemeClr>
                </a:solidFill>
                <a:latin typeface="微软雅黑" pitchFamily="34" charset="-122"/>
                <a:ea typeface="微软雅黑" pitchFamily="34" charset="-122"/>
              </a:rPr>
              <a:t>       </a:t>
            </a:r>
          </a:p>
          <a:p>
            <a:pPr indent="457200" fontAlgn="auto">
              <a:lnSpc>
                <a:spcPct val="150000"/>
              </a:lnSpc>
            </a:pPr>
            <a:r>
              <a:rPr lang="zh-CN" altLang="en-US" sz="2400" dirty="0">
                <a:solidFill>
                  <a:schemeClr val="bg2">
                    <a:lumMod val="25000"/>
                  </a:schemeClr>
                </a:solidFill>
                <a:latin typeface="微软雅黑" pitchFamily="34" charset="-122"/>
                <a:ea typeface="微软雅黑" pitchFamily="34" charset="-122"/>
              </a:rPr>
              <a:t>在幼儿园课程的编制中，可以兼容并蓄各种课程目标取向，以每种课程目标取向的长处，弥补他种课程目标取向的短处，为达成学前教育的目的服务。</a:t>
            </a:r>
          </a:p>
        </p:txBody>
      </p:sp>
      <p:pic>
        <p:nvPicPr>
          <p:cNvPr id="4" name="图片 3"/>
          <p:cNvPicPr>
            <a:picLocks noChangeAspect="1"/>
          </p:cNvPicPr>
          <p:nvPr/>
        </p:nvPicPr>
        <p:blipFill>
          <a:blip r:embed="rId3"/>
          <a:stretch>
            <a:fillRect/>
          </a:stretch>
        </p:blipFill>
        <p:spPr>
          <a:xfrm>
            <a:off x="8166070" y="2293719"/>
            <a:ext cx="3326397" cy="2330997"/>
          </a:xfrm>
          <a:prstGeom prst="rect">
            <a:avLst/>
          </a:prstGeom>
          <a:ln>
            <a:noFill/>
          </a:ln>
          <a:effectLst>
            <a:outerShdw blurRad="292100" dist="139700" dir="2700000" algn="tl" rotWithShape="0">
              <a:srgbClr val="333333">
                <a:alpha val="65000"/>
              </a:srgbClr>
            </a:outerShdw>
          </a:effectLst>
        </p:spPr>
      </p:pic>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三、 课程的各种目标取向在幼儿园课程中的互补</a:t>
            </a: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6006" y="1537534"/>
            <a:ext cx="10043983" cy="1614805"/>
          </a:xfrm>
          <a:prstGeom prst="rect">
            <a:avLst/>
          </a:prstGeom>
          <a:noFill/>
        </p:spPr>
        <p:txBody>
          <a:bodyPr wrap="square" rtlCol="0">
            <a:spAutoFit/>
          </a:bodyPr>
          <a:lstStyle/>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幼儿园课程的</a:t>
            </a:r>
            <a:r>
              <a:rPr lang="zh-CN" altLang="en-US" sz="2200" dirty="0">
                <a:solidFill>
                  <a:schemeClr val="accent2">
                    <a:lumMod val="75000"/>
                  </a:schemeClr>
                </a:solidFill>
                <a:latin typeface="微软雅黑" pitchFamily="34" charset="-122"/>
                <a:ea typeface="微软雅黑" pitchFamily="34" charset="-122"/>
              </a:rPr>
              <a:t>结构化程度越高</a:t>
            </a:r>
            <a:r>
              <a:rPr lang="zh-CN" altLang="en-US" sz="2200" dirty="0">
                <a:solidFill>
                  <a:schemeClr val="bg2">
                    <a:lumMod val="25000"/>
                  </a:schemeClr>
                </a:solidFill>
                <a:latin typeface="微软雅黑" pitchFamily="34" charset="-122"/>
                <a:ea typeface="微软雅黑" pitchFamily="34" charset="-122"/>
              </a:rPr>
              <a:t>，幼儿园课程目标的设置越趋向于</a:t>
            </a:r>
            <a:r>
              <a:rPr lang="zh-CN" altLang="en-US" sz="2200" dirty="0">
                <a:solidFill>
                  <a:schemeClr val="accent2">
                    <a:lumMod val="75000"/>
                  </a:schemeClr>
                </a:solidFill>
                <a:latin typeface="微软雅黑" pitchFamily="34" charset="-122"/>
                <a:ea typeface="微软雅黑" pitchFamily="34" charset="-122"/>
              </a:rPr>
              <a:t>细化</a:t>
            </a:r>
            <a:r>
              <a:rPr lang="zh-CN" altLang="en-US" sz="2200" dirty="0">
                <a:solidFill>
                  <a:schemeClr val="bg2">
                    <a:lumMod val="25000"/>
                  </a:schemeClr>
                </a:solidFill>
                <a:latin typeface="微软雅黑" pitchFamily="34" charset="-122"/>
                <a:ea typeface="微软雅黑" pitchFamily="34" charset="-122"/>
              </a:rPr>
              <a:t>、</a:t>
            </a:r>
            <a:r>
              <a:rPr lang="zh-CN" altLang="en-US" sz="2200" dirty="0">
                <a:solidFill>
                  <a:schemeClr val="accent2">
                    <a:lumMod val="75000"/>
                  </a:schemeClr>
                </a:solidFill>
                <a:latin typeface="微软雅黑" pitchFamily="34" charset="-122"/>
                <a:ea typeface="微软雅黑" pitchFamily="34" charset="-122"/>
              </a:rPr>
              <a:t>特化</a:t>
            </a:r>
            <a:r>
              <a:rPr lang="zh-CN" altLang="en-US" sz="2200" dirty="0">
                <a:solidFill>
                  <a:schemeClr val="bg2">
                    <a:lumMod val="25000"/>
                  </a:schemeClr>
                </a:solidFill>
                <a:latin typeface="微软雅黑" pitchFamily="34" charset="-122"/>
                <a:ea typeface="微软雅黑" pitchFamily="34" charset="-122"/>
              </a:rPr>
              <a:t>，趋向于</a:t>
            </a:r>
            <a:r>
              <a:rPr lang="zh-CN" altLang="en-US" sz="2200" dirty="0">
                <a:solidFill>
                  <a:schemeClr val="accent2">
                    <a:lumMod val="75000"/>
                  </a:schemeClr>
                </a:solidFill>
                <a:latin typeface="微软雅黑" pitchFamily="34" charset="-122"/>
                <a:ea typeface="微软雅黑" pitchFamily="34" charset="-122"/>
              </a:rPr>
              <a:t>以教材和教师为中心</a:t>
            </a:r>
            <a:r>
              <a:rPr lang="zh-CN" altLang="en-US" sz="2200" dirty="0">
                <a:solidFill>
                  <a:schemeClr val="bg2">
                    <a:lumMod val="25000"/>
                  </a:schemeClr>
                </a:solidFill>
                <a:latin typeface="微软雅黑" pitchFamily="34" charset="-122"/>
                <a:ea typeface="微软雅黑" pitchFamily="34" charset="-122"/>
              </a:rPr>
              <a:t>；相反，幼儿园课程的</a:t>
            </a:r>
            <a:r>
              <a:rPr lang="zh-CN" altLang="en-US" sz="2200" dirty="0">
                <a:solidFill>
                  <a:schemeClr val="accent2">
                    <a:lumMod val="75000"/>
                  </a:schemeClr>
                </a:solidFill>
                <a:latin typeface="微软雅黑" pitchFamily="34" charset="-122"/>
                <a:ea typeface="微软雅黑" pitchFamily="34" charset="-122"/>
              </a:rPr>
              <a:t>结构化程度越低</a:t>
            </a:r>
            <a:r>
              <a:rPr lang="zh-CN" altLang="en-US" sz="2200" dirty="0">
                <a:solidFill>
                  <a:schemeClr val="bg2">
                    <a:lumMod val="25000"/>
                  </a:schemeClr>
                </a:solidFill>
                <a:latin typeface="微软雅黑" pitchFamily="34" charset="-122"/>
                <a:ea typeface="微软雅黑" pitchFamily="34" charset="-122"/>
              </a:rPr>
              <a:t>，幼儿园课程目标的设置越趋向于</a:t>
            </a:r>
            <a:r>
              <a:rPr lang="zh-CN" altLang="en-US" sz="2200" dirty="0">
                <a:solidFill>
                  <a:schemeClr val="accent2">
                    <a:lumMod val="75000"/>
                  </a:schemeClr>
                </a:solidFill>
                <a:latin typeface="微软雅黑" pitchFamily="34" charset="-122"/>
                <a:ea typeface="微软雅黑" pitchFamily="34" charset="-122"/>
              </a:rPr>
              <a:t>泛化</a:t>
            </a:r>
            <a:r>
              <a:rPr lang="zh-CN" altLang="en-US" sz="2200" dirty="0">
                <a:solidFill>
                  <a:schemeClr val="bg2">
                    <a:lumMod val="25000"/>
                  </a:schemeClr>
                </a:solidFill>
                <a:latin typeface="微软雅黑" pitchFamily="34" charset="-122"/>
                <a:ea typeface="微软雅黑" pitchFamily="34" charset="-122"/>
              </a:rPr>
              <a:t>，趋向于可以</a:t>
            </a:r>
            <a:r>
              <a:rPr lang="zh-CN" altLang="en-US" sz="2200" dirty="0">
                <a:solidFill>
                  <a:schemeClr val="accent2">
                    <a:lumMod val="75000"/>
                  </a:schemeClr>
                </a:solidFill>
                <a:latin typeface="微软雅黑" pitchFamily="34" charset="-122"/>
                <a:ea typeface="微软雅黑" pitchFamily="34" charset="-122"/>
              </a:rPr>
              <a:t>游离</a:t>
            </a:r>
            <a:r>
              <a:rPr lang="zh-CN" altLang="en-US" sz="2200" dirty="0">
                <a:solidFill>
                  <a:schemeClr val="bg2">
                    <a:lumMod val="25000"/>
                  </a:schemeClr>
                </a:solidFill>
                <a:latin typeface="微软雅黑" pitchFamily="34" charset="-122"/>
                <a:ea typeface="微软雅黑" pitchFamily="34" charset="-122"/>
              </a:rPr>
              <a:t>，趋向于具有更多的</a:t>
            </a:r>
            <a:r>
              <a:rPr lang="zh-CN" altLang="en-US" sz="2200" dirty="0">
                <a:solidFill>
                  <a:schemeClr val="accent2">
                    <a:lumMod val="75000"/>
                  </a:schemeClr>
                </a:solidFill>
                <a:latin typeface="微软雅黑" pitchFamily="34" charset="-122"/>
                <a:ea typeface="微软雅黑" pitchFamily="34" charset="-122"/>
              </a:rPr>
              <a:t>弹性</a:t>
            </a:r>
            <a:r>
              <a:rPr lang="zh-CN" altLang="en-US" sz="2200" dirty="0">
                <a:solidFill>
                  <a:schemeClr val="bg2">
                    <a:lumMod val="25000"/>
                  </a:schemeClr>
                </a:solidFill>
                <a:latin typeface="微软雅黑" pitchFamily="34" charset="-122"/>
                <a:ea typeface="微软雅黑" pitchFamily="34" charset="-122"/>
              </a:rPr>
              <a:t>。</a:t>
            </a:r>
          </a:p>
        </p:txBody>
      </p:sp>
      <p:pic>
        <p:nvPicPr>
          <p:cNvPr id="4" name="图片 3" descr="/Users/air/Desktop/C58ABF84-E049-4861-B0F5-C6CD8BCD3C48.pngC58ABF84-E049-4861-B0F5-C6CD8BCD3C48"/>
          <p:cNvPicPr>
            <a:picLocks noChangeAspect="1"/>
          </p:cNvPicPr>
          <p:nvPr/>
        </p:nvPicPr>
        <p:blipFill>
          <a:blip r:embed="rId3"/>
          <a:srcRect/>
          <a:stretch>
            <a:fillRect/>
          </a:stretch>
        </p:blipFill>
        <p:spPr>
          <a:xfrm>
            <a:off x="3242310" y="3491865"/>
            <a:ext cx="5660390" cy="3075305"/>
          </a:xfrm>
          <a:prstGeom prst="rect">
            <a:avLst/>
          </a:prstGeom>
        </p:spPr>
      </p:pic>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幼儿园课程编制中目标的设置</a:t>
            </a:r>
          </a:p>
        </p:txBody>
      </p:sp>
      <p:sp>
        <p:nvSpPr>
          <p:cNvPr id="6" name="文本框 5"/>
          <p:cNvSpPr txBox="1"/>
          <p:nvPr/>
        </p:nvSpPr>
        <p:spPr>
          <a:xfrm>
            <a:off x="1341120" y="857250"/>
            <a:ext cx="6581140" cy="645160"/>
          </a:xfrm>
          <a:prstGeom prst="rect">
            <a:avLst/>
          </a:prstGeom>
          <a:noFill/>
        </p:spPr>
        <p:txBody>
          <a:bodyPr wrap="none" rtlCol="0" anchor="t">
            <a:spAutoFit/>
          </a:bodyPr>
          <a:lstStyle/>
          <a:p>
            <a:pPr>
              <a:lnSpc>
                <a:spcPct val="150000"/>
              </a:lnSpc>
            </a:pPr>
            <a:r>
              <a:rPr lang="en-US" altLang="zh-CN" sz="2400" b="1" dirty="0">
                <a:solidFill>
                  <a:schemeClr val="accent1">
                    <a:lumMod val="50000"/>
                  </a:schemeClr>
                </a:solidFill>
                <a:latin typeface="微软雅黑" pitchFamily="34" charset="-122"/>
                <a:ea typeface="微软雅黑" pitchFamily="34" charset="-122"/>
                <a:sym typeface="+mn-ea"/>
              </a:rPr>
              <a:t>(</a:t>
            </a:r>
            <a:r>
              <a:rPr lang="zh-CN" altLang="en-US" sz="2400" b="1" dirty="0">
                <a:solidFill>
                  <a:schemeClr val="accent1">
                    <a:lumMod val="50000"/>
                  </a:schemeClr>
                </a:solidFill>
                <a:latin typeface="微软雅黑" pitchFamily="34" charset="-122"/>
                <a:ea typeface="微软雅黑" pitchFamily="34" charset="-122"/>
                <a:sym typeface="+mn-ea"/>
              </a:rPr>
              <a:t>一</a:t>
            </a:r>
            <a:r>
              <a:rPr lang="en-US" altLang="zh-CN" sz="2400" b="1" dirty="0">
                <a:solidFill>
                  <a:schemeClr val="accent1">
                    <a:lumMod val="50000"/>
                  </a:schemeClr>
                </a:solidFill>
                <a:latin typeface="微软雅黑" pitchFamily="34" charset="-122"/>
                <a:ea typeface="微软雅黑" pitchFamily="34" charset="-122"/>
                <a:sym typeface="+mn-ea"/>
              </a:rPr>
              <a:t>) </a:t>
            </a:r>
            <a:r>
              <a:rPr lang="zh-CN" altLang="en-US" sz="2400" b="1" dirty="0">
                <a:solidFill>
                  <a:schemeClr val="accent1">
                    <a:lumMod val="50000"/>
                  </a:schemeClr>
                </a:solidFill>
                <a:latin typeface="微软雅黑" pitchFamily="34" charset="-122"/>
                <a:ea typeface="微软雅黑" pitchFamily="34" charset="-122"/>
                <a:sym typeface="+mn-ea"/>
              </a:rPr>
              <a:t>不同结构化程度幼儿园课程目标设置的趋向</a:t>
            </a: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五边形 1"/>
          <p:cNvSpPr/>
          <p:nvPr>
            <p:custDataLst>
              <p:tags r:id="rId2"/>
            </p:custDataLst>
          </p:nvPr>
        </p:nvSpPr>
        <p:spPr>
          <a:xfrm rot="2340000">
            <a:off x="1365885" y="1463040"/>
            <a:ext cx="1454150" cy="1388110"/>
          </a:xfrm>
          <a:prstGeom prst="pentagon">
            <a:avLst/>
          </a:prstGeom>
          <a:solidFill>
            <a:schemeClr val="tx2">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rmAutofit fontScale="90000" lnSpcReduction="10000"/>
          </a:bodyPr>
          <a:lstStyle/>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5" name="正五边形 4"/>
          <p:cNvSpPr/>
          <p:nvPr>
            <p:custDataLst>
              <p:tags r:id="rId3"/>
            </p:custDataLst>
          </p:nvPr>
        </p:nvSpPr>
        <p:spPr>
          <a:xfrm rot="14940000">
            <a:off x="784225" y="3181350"/>
            <a:ext cx="1454150" cy="1312545"/>
          </a:xfrm>
          <a:prstGeom prst="pentagon">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rmAutofit fontScale="77500" lnSpcReduction="10000"/>
          </a:bodyPr>
          <a:lstStyle/>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6" name="正五边形 5"/>
          <p:cNvSpPr/>
          <p:nvPr>
            <p:custDataLst>
              <p:tags r:id="rId4"/>
            </p:custDataLst>
          </p:nvPr>
        </p:nvSpPr>
        <p:spPr>
          <a:xfrm rot="14940000">
            <a:off x="2884805" y="1529715"/>
            <a:ext cx="1454150" cy="1312545"/>
          </a:xfrm>
          <a:prstGeom prst="pentagon">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rmAutofit fontScale="77500" lnSpcReduction="10000"/>
          </a:bodyPr>
          <a:lstStyle/>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7" name="正五边形 6"/>
          <p:cNvSpPr/>
          <p:nvPr>
            <p:custDataLst>
              <p:tags r:id="rId5"/>
            </p:custDataLst>
          </p:nvPr>
        </p:nvSpPr>
        <p:spPr>
          <a:xfrm rot="14940000">
            <a:off x="3440430" y="3104515"/>
            <a:ext cx="1454150" cy="1369060"/>
          </a:xfrm>
          <a:prstGeom prst="pentagon">
            <a:avLst/>
          </a:prstGeom>
          <a:solidFill>
            <a:schemeClr val="accent6"/>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rmAutofit fontScale="85000" lnSpcReduction="10000"/>
          </a:bodyPr>
          <a:lstStyle/>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14" name="正五边形 13"/>
          <p:cNvSpPr/>
          <p:nvPr>
            <p:custDataLst>
              <p:tags r:id="rId6"/>
            </p:custDataLst>
          </p:nvPr>
        </p:nvSpPr>
        <p:spPr>
          <a:xfrm rot="14940000">
            <a:off x="2105660" y="4011295"/>
            <a:ext cx="1454150" cy="1369060"/>
          </a:xfrm>
          <a:prstGeom prst="pentagon">
            <a:avLst/>
          </a:prstGeom>
          <a:solidFill>
            <a:schemeClr val="tx2">
              <a:lumMod val="40000"/>
              <a:lumOff val="6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rmAutofit fontScale="85000" lnSpcReduction="10000"/>
          </a:bodyPr>
          <a:lstStyle/>
          <a:p>
            <a:pPr algn="ctr" defTabSz="1600200">
              <a:lnSpc>
                <a:spcPct val="90000"/>
              </a:lnSpc>
              <a:spcBef>
                <a:spcPct val="0"/>
              </a:spcBef>
              <a:spcAft>
                <a:spcPct val="35000"/>
              </a:spcAft>
            </a:pPr>
            <a:endParaRPr lang="zh-CN" altLang="en-US" sz="3600">
              <a:sym typeface="Arial" panose="020B0604020202020204" pitchFamily="34" charset="0"/>
            </a:endParaRPr>
          </a:p>
        </p:txBody>
      </p:sp>
      <p:sp>
        <p:nvSpPr>
          <p:cNvPr id="15" name="正五边形 14"/>
          <p:cNvSpPr/>
          <p:nvPr>
            <p:custDataLst>
              <p:tags r:id="rId7"/>
            </p:custDataLst>
          </p:nvPr>
        </p:nvSpPr>
        <p:spPr>
          <a:xfrm>
            <a:off x="2118360" y="2513330"/>
            <a:ext cx="1574800" cy="1416685"/>
          </a:xfrm>
          <a:prstGeom prst="pentagon">
            <a:avLst/>
          </a:prstGeom>
          <a:solidFill>
            <a:schemeClr val="accent5"/>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2320" tIns="313011" rIns="272320" bIns="313011" numCol="1" spcCol="1270" anchor="ctr" anchorCtr="0">
            <a:normAutofit fontScale="95000" lnSpcReduction="10000"/>
          </a:bodyPr>
          <a:lstStyle/>
          <a:p>
            <a:pPr algn="ctr" defTabSz="1600200">
              <a:lnSpc>
                <a:spcPct val="90000"/>
              </a:lnSpc>
              <a:spcBef>
                <a:spcPct val="0"/>
              </a:spcBef>
              <a:spcAft>
                <a:spcPct val="35000"/>
              </a:spcAft>
            </a:pPr>
            <a:endParaRPr lang="zh-CN" altLang="en-US" sz="3600">
              <a:sym typeface="Arial" panose="020B0604020202020204" pitchFamily="34" charset="0"/>
            </a:endParaRPr>
          </a:p>
        </p:txBody>
      </p:sp>
      <p:grpSp>
        <p:nvGrpSpPr>
          <p:cNvPr id="30" name="组合 29"/>
          <p:cNvGrpSpPr/>
          <p:nvPr/>
        </p:nvGrpSpPr>
        <p:grpSpPr>
          <a:xfrm>
            <a:off x="894080" y="1780540"/>
            <a:ext cx="3633470" cy="3140075"/>
            <a:chOff x="3863" y="3015"/>
            <a:chExt cx="5722" cy="4945"/>
          </a:xfrm>
        </p:grpSpPr>
        <p:sp>
          <p:nvSpPr>
            <p:cNvPr id="22" name="文本框 21"/>
            <p:cNvSpPr txBox="1"/>
            <p:nvPr/>
          </p:nvSpPr>
          <p:spPr>
            <a:xfrm>
              <a:off x="5769" y="4775"/>
              <a:ext cx="2319" cy="1307"/>
            </a:xfrm>
            <a:prstGeom prst="rect">
              <a:avLst/>
            </a:prstGeom>
            <a:noFill/>
          </p:spPr>
          <p:txBody>
            <a:bodyPr wrap="square" rtlCol="0">
              <a:spAutoFit/>
            </a:bodyPr>
            <a:lstStyle/>
            <a:p>
              <a:pPr algn="ctr"/>
              <a:r>
                <a:rPr lang="zh-CN" altLang="en-US" sz="2400" b="1">
                  <a:solidFill>
                    <a:schemeClr val="bg1"/>
                  </a:solidFill>
                </a:rPr>
                <a:t>幼儿园课程编制</a:t>
              </a:r>
            </a:p>
          </p:txBody>
        </p:sp>
        <p:sp>
          <p:nvSpPr>
            <p:cNvPr id="24" name="文本框 23"/>
            <p:cNvSpPr txBox="1"/>
            <p:nvPr/>
          </p:nvSpPr>
          <p:spPr>
            <a:xfrm rot="19320000">
              <a:off x="4710" y="3147"/>
              <a:ext cx="2038" cy="1598"/>
            </a:xfrm>
            <a:prstGeom prst="rect">
              <a:avLst/>
            </a:prstGeom>
            <a:noFill/>
          </p:spPr>
          <p:txBody>
            <a:bodyPr wrap="square" rtlCol="0">
              <a:spAutoFit/>
            </a:bodyPr>
            <a:lstStyle/>
            <a:p>
              <a:pPr algn="ctr"/>
              <a:r>
                <a:rPr lang="zh-CN" altLang="en-US" sz="2000" b="1">
                  <a:solidFill>
                    <a:schemeClr val="bg1"/>
                  </a:solidFill>
                  <a:sym typeface="Arial" panose="020B0604020202020204" pitchFamily="34" charset="0"/>
                </a:rPr>
                <a:t>课程目标的确定</a:t>
              </a:r>
            </a:p>
            <a:p>
              <a:pPr algn="ctr"/>
              <a:endParaRPr lang="zh-CN" altLang="en-US" sz="2000" b="1">
                <a:solidFill>
                  <a:schemeClr val="bg1"/>
                </a:solidFill>
                <a:sym typeface="Arial" panose="020B0604020202020204" pitchFamily="34" charset="0"/>
              </a:endParaRPr>
            </a:p>
          </p:txBody>
        </p:sp>
        <p:sp>
          <p:nvSpPr>
            <p:cNvPr id="26" name="文本框 25"/>
            <p:cNvSpPr txBox="1"/>
            <p:nvPr/>
          </p:nvSpPr>
          <p:spPr>
            <a:xfrm rot="2160000">
              <a:off x="7062" y="3015"/>
              <a:ext cx="2038" cy="1598"/>
            </a:xfrm>
            <a:prstGeom prst="rect">
              <a:avLst/>
            </a:prstGeom>
            <a:noFill/>
          </p:spPr>
          <p:txBody>
            <a:bodyPr wrap="square" rtlCol="0">
              <a:spAutoFit/>
            </a:bodyPr>
            <a:lstStyle/>
            <a:p>
              <a:pPr algn="ctr"/>
              <a:r>
                <a:rPr lang="zh-CN" altLang="en-US" sz="2000" b="1">
                  <a:solidFill>
                    <a:schemeClr val="bg1"/>
                  </a:solidFill>
                  <a:sym typeface="Arial" panose="020B0604020202020204" pitchFamily="34" charset="0"/>
                </a:rPr>
                <a:t>课程内容的选择与组织</a:t>
              </a:r>
            </a:p>
          </p:txBody>
        </p:sp>
        <p:sp>
          <p:nvSpPr>
            <p:cNvPr id="27" name="文本框 26"/>
            <p:cNvSpPr txBox="1"/>
            <p:nvPr/>
          </p:nvSpPr>
          <p:spPr>
            <a:xfrm rot="18060000">
              <a:off x="8010" y="5517"/>
              <a:ext cx="2038" cy="1113"/>
            </a:xfrm>
            <a:prstGeom prst="rect">
              <a:avLst/>
            </a:prstGeom>
            <a:noFill/>
          </p:spPr>
          <p:txBody>
            <a:bodyPr wrap="square" rtlCol="0">
              <a:spAutoFit/>
            </a:bodyPr>
            <a:lstStyle/>
            <a:p>
              <a:pPr algn="ctr"/>
              <a:r>
                <a:rPr lang="zh-CN" altLang="en-US" sz="2000" b="1">
                  <a:solidFill>
                    <a:schemeClr val="bg1"/>
                  </a:solidFill>
                  <a:sym typeface="Arial" panose="020B0604020202020204" pitchFamily="34" charset="0"/>
                </a:rPr>
                <a:t>课程的</a:t>
              </a:r>
            </a:p>
            <a:p>
              <a:pPr algn="ctr"/>
              <a:r>
                <a:rPr lang="zh-CN" altLang="en-US" sz="2000" b="1">
                  <a:solidFill>
                    <a:schemeClr val="bg1"/>
                  </a:solidFill>
                  <a:sym typeface="Arial" panose="020B0604020202020204" pitchFamily="34" charset="0"/>
                </a:rPr>
                <a:t>实施</a:t>
              </a:r>
            </a:p>
          </p:txBody>
        </p:sp>
        <p:sp>
          <p:nvSpPr>
            <p:cNvPr id="28" name="文本框 27"/>
            <p:cNvSpPr txBox="1"/>
            <p:nvPr/>
          </p:nvSpPr>
          <p:spPr>
            <a:xfrm rot="21180000">
              <a:off x="5984" y="6848"/>
              <a:ext cx="2038" cy="1113"/>
            </a:xfrm>
            <a:prstGeom prst="rect">
              <a:avLst/>
            </a:prstGeom>
            <a:noFill/>
          </p:spPr>
          <p:txBody>
            <a:bodyPr wrap="square" rtlCol="0">
              <a:spAutoFit/>
            </a:bodyPr>
            <a:lstStyle/>
            <a:p>
              <a:pPr algn="ctr"/>
              <a:r>
                <a:rPr lang="zh-CN" altLang="en-US" sz="2000" b="1">
                  <a:solidFill>
                    <a:schemeClr val="bg1"/>
                  </a:solidFill>
                  <a:sym typeface="Arial" panose="020B0604020202020204" pitchFamily="34" charset="0"/>
                </a:rPr>
                <a:t>课程的</a:t>
              </a:r>
            </a:p>
            <a:p>
              <a:pPr algn="ctr"/>
              <a:r>
                <a:rPr lang="zh-CN" altLang="en-US" sz="2000" b="1">
                  <a:solidFill>
                    <a:schemeClr val="bg1"/>
                  </a:solidFill>
                  <a:sym typeface="Arial" panose="020B0604020202020204" pitchFamily="34" charset="0"/>
                </a:rPr>
                <a:t>评价</a:t>
              </a:r>
            </a:p>
          </p:txBody>
        </p:sp>
        <p:sp>
          <p:nvSpPr>
            <p:cNvPr id="29" name="文本框 28"/>
            <p:cNvSpPr txBox="1"/>
            <p:nvPr/>
          </p:nvSpPr>
          <p:spPr>
            <a:xfrm rot="2340000">
              <a:off x="3863" y="5801"/>
              <a:ext cx="2038" cy="725"/>
            </a:xfrm>
            <a:prstGeom prst="rect">
              <a:avLst/>
            </a:prstGeom>
            <a:noFill/>
          </p:spPr>
          <p:txBody>
            <a:bodyPr wrap="square" rtlCol="0">
              <a:spAutoFit/>
            </a:bodyPr>
            <a:lstStyle/>
            <a:p>
              <a:pPr algn="ctr"/>
              <a:r>
                <a:rPr lang="en-US" altLang="zh-CN" sz="2400" b="1">
                  <a:solidFill>
                    <a:schemeClr val="bg1"/>
                  </a:solidFill>
                  <a:sym typeface="Arial" panose="020B0604020202020204" pitchFamily="34" charset="0"/>
                </a:rPr>
                <a:t>... ...</a:t>
              </a:r>
            </a:p>
          </p:txBody>
        </p:sp>
      </p:grpSp>
      <p:sp>
        <p:nvSpPr>
          <p:cNvPr id="31" name="文本框 30"/>
          <p:cNvSpPr txBox="1"/>
          <p:nvPr/>
        </p:nvSpPr>
        <p:spPr>
          <a:xfrm>
            <a:off x="5757545" y="1034415"/>
            <a:ext cx="3434715" cy="460375"/>
          </a:xfrm>
          <a:prstGeom prst="rect">
            <a:avLst/>
          </a:prstGeom>
          <a:noFill/>
        </p:spPr>
        <p:txBody>
          <a:bodyPr wrap="square" rtlCol="0">
            <a:spAutoFit/>
          </a:bodyPr>
          <a:lstStyle/>
          <a:p>
            <a:r>
              <a:rPr lang="zh-CN" altLang="en-US" sz="2400" b="1">
                <a:solidFill>
                  <a:schemeClr val="accent1">
                    <a:lumMod val="50000"/>
                  </a:schemeClr>
                </a:solidFill>
              </a:rPr>
              <a:t>幼儿园课程的不同之处</a:t>
            </a:r>
          </a:p>
        </p:txBody>
      </p:sp>
      <p:sp>
        <p:nvSpPr>
          <p:cNvPr id="100" name="文本框 99"/>
          <p:cNvSpPr txBox="1"/>
          <p:nvPr/>
        </p:nvSpPr>
        <p:spPr>
          <a:xfrm>
            <a:off x="5334635" y="1842135"/>
            <a:ext cx="6004560" cy="3646170"/>
          </a:xfrm>
          <a:prstGeom prst="rect">
            <a:avLst/>
          </a:prstGeom>
          <a:noFill/>
          <a:ln w="9525">
            <a:noFill/>
          </a:ln>
        </p:spPr>
        <p:txBody>
          <a:bodyPr wrap="square">
            <a:spAutoFit/>
          </a:bodyPr>
          <a:lstStyle/>
          <a:p>
            <a:pPr marL="171450" indent="-171450" algn="l" fontAlgn="auto">
              <a:lnSpc>
                <a:spcPct val="150000"/>
              </a:lnSpc>
              <a:buFont typeface="Wingdings" panose="05000000000000000000" charset="0"/>
              <a:buChar char=""/>
            </a:pPr>
            <a:r>
              <a:rPr lang="en-US" altLang="zh-CN" sz="2200" b="0">
                <a:cs typeface="宋体" charset="0"/>
              </a:rPr>
              <a:t>1.</a:t>
            </a:r>
            <a:r>
              <a:rPr lang="zh-CN" sz="2200" b="0">
                <a:cs typeface="宋体" charset="0"/>
              </a:rPr>
              <a:t>幼儿教育属于非正规教育，具有“一日活动皆课程”的特征；</a:t>
            </a:r>
          </a:p>
          <a:p>
            <a:pPr marL="171450" indent="-171450" algn="l" fontAlgn="auto">
              <a:lnSpc>
                <a:spcPct val="150000"/>
              </a:lnSpc>
              <a:buFont typeface="Wingdings" panose="05000000000000000000" charset="0"/>
              <a:buChar char=""/>
            </a:pPr>
            <a:r>
              <a:rPr lang="en-US" altLang="zh-CN" sz="2200" b="0">
                <a:cs typeface="宋体" charset="0"/>
              </a:rPr>
              <a:t>2.</a:t>
            </a:r>
            <a:r>
              <a:rPr lang="zh-CN" sz="2200" b="0">
                <a:cs typeface="宋体" charset="0"/>
              </a:rPr>
              <a:t>以“顺应幼儿自然发展”为出发点和归宿的幼儿游戏，在幼儿园课程中占据重要的地位，并以十分复杂的方式存在于幼儿园课程之中；</a:t>
            </a:r>
          </a:p>
          <a:p>
            <a:pPr marL="171450" indent="-171450" algn="l" fontAlgn="auto">
              <a:lnSpc>
                <a:spcPct val="150000"/>
              </a:lnSpc>
              <a:buFont typeface="Wingdings" panose="05000000000000000000" charset="0"/>
              <a:buChar char=""/>
            </a:pPr>
            <a:r>
              <a:rPr lang="en-US" altLang="zh-CN" sz="2200" b="0">
                <a:cs typeface="宋体" charset="0"/>
              </a:rPr>
              <a:t>3.</a:t>
            </a:r>
            <a:r>
              <a:rPr lang="zh-CN" sz="2200" b="0">
                <a:cs typeface="宋体" charset="0"/>
              </a:rPr>
              <a:t>在幼儿园课程编制中需要关注“幼儿需求”“幼儿生成”等因素。</a:t>
            </a:r>
            <a:endParaRPr lang="zh-CN" altLang="en-US" sz="2200" b="0">
              <a:cs typeface="宋体" charset="0"/>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1877" y="1675878"/>
            <a:ext cx="9636210" cy="3138170"/>
          </a:xfrm>
          <a:prstGeom prst="rect">
            <a:avLst/>
          </a:prstGeom>
          <a:noFill/>
        </p:spPr>
        <p:txBody>
          <a:bodyPr wrap="square" rtlCol="0">
            <a:spAutoFit/>
          </a:bodyPr>
          <a:lstStyle/>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在高结构幼儿园课程编制中，课程编制者常采用课程的行为目标取向，根据自己对于儿童发展和学习的理解而将课程划分成若干个领域</a:t>
            </a:r>
            <a:r>
              <a:rPr lang="en-US" altLang="zh-CN" sz="2200" dirty="0">
                <a:solidFill>
                  <a:schemeClr val="bg2">
                    <a:lumMod val="2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或学科</a:t>
            </a:r>
            <a:r>
              <a:rPr lang="en-US" altLang="zh-CN" sz="2200" dirty="0">
                <a:solidFill>
                  <a:schemeClr val="bg2">
                    <a:lumMod val="2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a:t>
            </a:r>
            <a:endParaRPr lang="en-US" altLang="zh-CN" sz="2200" dirty="0">
              <a:solidFill>
                <a:schemeClr val="bg2">
                  <a:lumMod val="25000"/>
                </a:schemeClr>
              </a:solidFill>
              <a:latin typeface="微软雅黑" pitchFamily="34" charset="-122"/>
              <a:ea typeface="微软雅黑" pitchFamily="34" charset="-122"/>
            </a:endParaRPr>
          </a:p>
          <a:p>
            <a:pPr indent="561340">
              <a:lnSpc>
                <a:spcPct val="1500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再将每一个领域</a:t>
            </a:r>
            <a:r>
              <a:rPr lang="en-US" altLang="zh-CN" sz="2200" dirty="0">
                <a:solidFill>
                  <a:schemeClr val="bg2">
                    <a:lumMod val="2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或学科</a:t>
            </a:r>
            <a:r>
              <a:rPr lang="en-US" altLang="zh-CN" sz="2200" dirty="0">
                <a:solidFill>
                  <a:schemeClr val="bg2">
                    <a:lumMod val="2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逐级划分成若干个方面。</a:t>
            </a:r>
            <a:endParaRPr lang="en-US" altLang="zh-CN" sz="2200" dirty="0">
              <a:solidFill>
                <a:schemeClr val="bg2">
                  <a:lumMod val="25000"/>
                </a:schemeClr>
              </a:solidFill>
              <a:latin typeface="微软雅黑" pitchFamily="34" charset="-122"/>
              <a:ea typeface="微软雅黑" pitchFamily="34" charset="-122"/>
            </a:endParaRPr>
          </a:p>
          <a:p>
            <a:pPr indent="561340">
              <a:lnSpc>
                <a:spcPct val="1500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然后，在每一个方面再逐级地罗列出详细的、可操作的行为目标。</a:t>
            </a:r>
          </a:p>
        </p:txBody>
      </p:sp>
      <p:sp>
        <p:nvSpPr>
          <p:cNvPr id="6" name="文本框 5"/>
          <p:cNvSpPr txBox="1"/>
          <p:nvPr/>
        </p:nvSpPr>
        <p:spPr>
          <a:xfrm>
            <a:off x="1341120" y="857250"/>
            <a:ext cx="4748530" cy="645160"/>
          </a:xfrm>
          <a:prstGeom prst="rect">
            <a:avLst/>
          </a:prstGeom>
          <a:noFill/>
        </p:spPr>
        <p:txBody>
          <a:bodyPr wrap="none" rtlCol="0" anchor="t">
            <a:spAutoFit/>
          </a:bodyPr>
          <a:lstStyle/>
          <a:p>
            <a:pPr algn="l">
              <a:lnSpc>
                <a:spcPct val="150000"/>
              </a:lnSpc>
            </a:pPr>
            <a:r>
              <a:rPr sz="2400" b="1" dirty="0">
                <a:solidFill>
                  <a:schemeClr val="accent1">
                    <a:lumMod val="50000"/>
                  </a:schemeClr>
                </a:solidFill>
                <a:latin typeface="微软雅黑" pitchFamily="34" charset="-122"/>
                <a:ea typeface="微软雅黑" pitchFamily="34" charset="-122"/>
                <a:sym typeface="+mn-ea"/>
              </a:rPr>
              <a:t>(二) 高结构幼儿园课程的目标设置</a:t>
            </a:r>
          </a:p>
        </p:txBody>
      </p:sp>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幼儿园课程编制中目标的设置</a:t>
            </a: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6-2.jpg" descr="id:2147492353;FounderCES"/>
          <p:cNvPicPr/>
          <p:nvPr/>
        </p:nvPicPr>
        <p:blipFill>
          <a:blip r:embed="rId3" cstate="print"/>
          <a:stretch>
            <a:fillRect/>
          </a:stretch>
        </p:blipFill>
        <p:spPr>
          <a:xfrm>
            <a:off x="2877820" y="964565"/>
            <a:ext cx="6176010" cy="5623560"/>
          </a:xfrm>
          <a:prstGeom prst="rect">
            <a:avLst/>
          </a:prstGeom>
        </p:spPr>
      </p:pic>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幼儿园课程编制中目标的设置</a:t>
            </a: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5180" y="2009775"/>
            <a:ext cx="6005830" cy="2306955"/>
          </a:xfrm>
          <a:prstGeom prst="rect">
            <a:avLst/>
          </a:prstGeom>
          <a:noFill/>
        </p:spPr>
        <p:txBody>
          <a:bodyPr wrap="square" rtlCol="0">
            <a:spAutoFit/>
          </a:bodyPr>
          <a:lstStyle/>
          <a:p>
            <a:pPr indent="561340" fontAlgn="auto">
              <a:lnSpc>
                <a:spcPct val="150000"/>
              </a:lnSpc>
            </a:pPr>
            <a:r>
              <a:rPr lang="zh-CN" altLang="en-US" sz="2400" dirty="0">
                <a:solidFill>
                  <a:schemeClr val="bg2">
                    <a:lumMod val="25000"/>
                  </a:schemeClr>
                </a:solidFill>
                <a:latin typeface="微软雅黑" pitchFamily="34" charset="-122"/>
                <a:ea typeface="微软雅黑" pitchFamily="34" charset="-122"/>
              </a:rPr>
              <a:t>在低结构幼儿园课程编制中，课程编制者常采用课程的生成性目标取向，或表现性目标取向，根据自己对于儿童发展和学习的理解而表述课程目标。</a:t>
            </a:r>
          </a:p>
        </p:txBody>
      </p:sp>
      <p:pic>
        <p:nvPicPr>
          <p:cNvPr id="4" name="图片 3"/>
          <p:cNvPicPr>
            <a:picLocks noChangeAspect="1"/>
          </p:cNvPicPr>
          <p:nvPr/>
        </p:nvPicPr>
        <p:blipFill>
          <a:blip r:embed="rId3"/>
          <a:stretch>
            <a:fillRect/>
          </a:stretch>
        </p:blipFill>
        <p:spPr>
          <a:xfrm>
            <a:off x="7707117" y="2325192"/>
            <a:ext cx="3190476" cy="2504762"/>
          </a:xfrm>
          <a:prstGeom prst="rect">
            <a:avLst/>
          </a:prstGeom>
          <a:ln>
            <a:noFill/>
          </a:ln>
          <a:effectLst>
            <a:outerShdw blurRad="292100" dist="139700" dir="2700000" algn="tl" rotWithShape="0">
              <a:srgbClr val="333333">
                <a:alpha val="65000"/>
              </a:srgbClr>
            </a:outerShdw>
          </a:effectLst>
        </p:spPr>
      </p:pic>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幼儿园课程编制中目标的设置</a:t>
            </a:r>
          </a:p>
        </p:txBody>
      </p:sp>
      <p:sp>
        <p:nvSpPr>
          <p:cNvPr id="7" name="文本框 6"/>
          <p:cNvSpPr txBox="1"/>
          <p:nvPr/>
        </p:nvSpPr>
        <p:spPr>
          <a:xfrm>
            <a:off x="1341120" y="857250"/>
            <a:ext cx="4748530" cy="645160"/>
          </a:xfrm>
          <a:prstGeom prst="rect">
            <a:avLst/>
          </a:prstGeom>
          <a:noFill/>
        </p:spPr>
        <p:txBody>
          <a:bodyPr wrap="none" rtlCol="0" anchor="t">
            <a:spAutoFit/>
          </a:bodyPr>
          <a:lstStyle/>
          <a:p>
            <a:pPr algn="l">
              <a:lnSpc>
                <a:spcPct val="150000"/>
              </a:lnSpc>
            </a:pPr>
            <a:r>
              <a:rPr sz="2400" b="1" dirty="0">
                <a:solidFill>
                  <a:schemeClr val="accent1">
                    <a:lumMod val="50000"/>
                  </a:schemeClr>
                </a:solidFill>
                <a:latin typeface="微软雅黑" pitchFamily="34" charset="-122"/>
                <a:ea typeface="微软雅黑" pitchFamily="34" charset="-122"/>
                <a:sym typeface="+mn-ea"/>
              </a:rPr>
              <a:t>(三) 低结构幼儿园课程的目标设置</a:t>
            </a: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1877" y="1675878"/>
            <a:ext cx="9562070" cy="2630170"/>
          </a:xfrm>
          <a:prstGeom prst="rect">
            <a:avLst/>
          </a:prstGeom>
          <a:noFill/>
        </p:spPr>
        <p:txBody>
          <a:bodyPr wrap="square" rtlCol="0">
            <a:spAutoFit/>
          </a:bodyPr>
          <a:lstStyle/>
          <a:p>
            <a:pPr>
              <a:lnSpc>
                <a:spcPct val="150000"/>
              </a:lnSpc>
            </a:pPr>
            <a:endParaRPr lang="en-US" altLang="zh-CN" sz="2200" dirty="0">
              <a:solidFill>
                <a:schemeClr val="accent2">
                  <a:lumMod val="75000"/>
                </a:schemeClr>
              </a:solidFill>
              <a:latin typeface="微软雅黑" pitchFamily="34" charset="-122"/>
              <a:ea typeface="微软雅黑" pitchFamily="34" charset="-122"/>
            </a:endParaRPr>
          </a:p>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在介于高、低结构课程之间的幼儿园课程编制中，课程编制者设置的课程目标常既有目标取向的特点，又有生成性目标取向或表现性目标取向的特征，表现为既对儿童的学习有一些基本的要求和标准，又能顾及儿童与儿童之间存在的个体差异，让儿童能有在自己水平上得到发展的空间。</a:t>
            </a:r>
          </a:p>
        </p:txBody>
      </p:sp>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幼儿园课程编制中目标的设置</a:t>
            </a:r>
          </a:p>
        </p:txBody>
      </p:sp>
      <p:sp>
        <p:nvSpPr>
          <p:cNvPr id="7" name="文本框 6"/>
          <p:cNvSpPr txBox="1"/>
          <p:nvPr/>
        </p:nvSpPr>
        <p:spPr>
          <a:xfrm>
            <a:off x="1341120" y="857250"/>
            <a:ext cx="7497445" cy="645160"/>
          </a:xfrm>
          <a:prstGeom prst="rect">
            <a:avLst/>
          </a:prstGeom>
          <a:noFill/>
        </p:spPr>
        <p:txBody>
          <a:bodyPr wrap="none" rtlCol="0" anchor="t">
            <a:spAutoFit/>
          </a:bodyPr>
          <a:lstStyle/>
          <a:p>
            <a:pPr algn="l">
              <a:lnSpc>
                <a:spcPct val="150000"/>
              </a:lnSpc>
            </a:pPr>
            <a:r>
              <a:rPr sz="2400" b="1" dirty="0">
                <a:solidFill>
                  <a:schemeClr val="accent1">
                    <a:lumMod val="50000"/>
                  </a:schemeClr>
                </a:solidFill>
                <a:latin typeface="微软雅黑" pitchFamily="34" charset="-122"/>
                <a:ea typeface="微软雅黑" pitchFamily="34" charset="-122"/>
                <a:sym typeface="+mn-ea"/>
              </a:rPr>
              <a:t>(四) 介于高、低结构课程之间的幼儿园课程目标的设置</a:t>
            </a: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23678" y="2952750"/>
            <a:ext cx="4098925" cy="7683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a:t>
            </a:r>
            <a:r>
              <a:rPr kumimoji="0" lang="zh-CN"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内容</a:t>
            </a:r>
          </a:p>
        </p:txBody>
      </p:sp>
      <p:sp>
        <p:nvSpPr>
          <p:cNvPr id="2" name="圆角矩形 1"/>
          <p:cNvSpPr/>
          <p:nvPr>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lstStyle/>
          <a:p>
            <a:pPr algn="r"/>
            <a:r>
              <a:rPr lang="zh-CN" altLang="en-US" sz="5400" b="1">
                <a:solidFill>
                  <a:schemeClr val="bg1"/>
                </a:solidFill>
                <a:sym typeface="+mn-ea"/>
              </a:rPr>
              <a:t>第三节</a:t>
            </a: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椭圆 3"/>
          <p:cNvSpPr/>
          <p:nvPr/>
        </p:nvSpPr>
        <p:spPr>
          <a:xfrm>
            <a:off x="1353881" y="1755177"/>
            <a:ext cx="789775" cy="7897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400" dirty="0">
                <a:solidFill>
                  <a:srgbClr val="FAF8F5"/>
                </a:solidFill>
              </a:rPr>
              <a:t>01</a:t>
            </a:r>
            <a:endParaRPr lang="zh-CN" altLang="en-US" sz="2400" dirty="0">
              <a:solidFill>
                <a:srgbClr val="FAF8F5"/>
              </a:solidFill>
            </a:endParaRPr>
          </a:p>
        </p:txBody>
      </p:sp>
      <p:sp>
        <p:nvSpPr>
          <p:cNvPr id="6" name="文本框 6"/>
          <p:cNvSpPr txBox="1">
            <a:spLocks noChangeArrowheads="1"/>
          </p:cNvSpPr>
          <p:nvPr/>
        </p:nvSpPr>
        <p:spPr bwMode="auto">
          <a:xfrm>
            <a:off x="2160047" y="1692699"/>
            <a:ext cx="23852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defTabSz="514350" fontAlgn="base">
              <a:spcBef>
                <a:spcPct val="0"/>
              </a:spcBef>
              <a:spcAft>
                <a:spcPct val="0"/>
              </a:spcAft>
              <a:defRPr/>
            </a:pPr>
            <a:r>
              <a:rPr lang="zh-CN" altLang="en-US" sz="2400" dirty="0">
                <a:solidFill>
                  <a:schemeClr val="accent1"/>
                </a:solidFill>
                <a:latin typeface="方正兰亭黑_GBK"/>
                <a:ea typeface="方正兰亭黑_GBK"/>
              </a:rPr>
              <a:t>课程内容即教材</a:t>
            </a:r>
          </a:p>
        </p:txBody>
      </p:sp>
      <p:sp>
        <p:nvSpPr>
          <p:cNvPr id="7" name="矩形 6"/>
          <p:cNvSpPr/>
          <p:nvPr/>
        </p:nvSpPr>
        <p:spPr>
          <a:xfrm>
            <a:off x="2167520" y="2134833"/>
            <a:ext cx="8595215" cy="1753235"/>
          </a:xfrm>
          <a:prstGeom prst="rect">
            <a:avLst/>
          </a:prstGeom>
        </p:spPr>
        <p:txBody>
          <a:bodyPr wrap="square">
            <a:spAutoFit/>
          </a:bodyPr>
          <a:lstStyle/>
          <a:p>
            <a:pPr>
              <a:lnSpc>
                <a:spcPct val="150000"/>
              </a:lnSpc>
            </a:pPr>
            <a:r>
              <a:rPr lang="zh-CN" altLang="en-US" sz="2400" dirty="0">
                <a:latin typeface="微软雅黑" pitchFamily="34" charset="-122"/>
                <a:ea typeface="微软雅黑" pitchFamily="34" charset="-122"/>
              </a:rPr>
              <a:t> 将课程内容看作教材的取向，是与将课程内容看作向儿童传递的知识这一基本点联系在一起的，而知识的传递是以教材为依据的</a:t>
            </a:r>
            <a:r>
              <a:rPr lang="zh-CN" altLang="zh-CN" sz="2400" dirty="0">
                <a:latin typeface="微软雅黑" pitchFamily="34" charset="-122"/>
                <a:ea typeface="微软雅黑" pitchFamily="34" charset="-122"/>
              </a:rPr>
              <a:t>。</a:t>
            </a:r>
          </a:p>
        </p:txBody>
      </p:sp>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 一、 幼儿园课程内容的取向</a:t>
            </a:r>
          </a:p>
        </p:txBody>
      </p:sp>
      <p:sp>
        <p:nvSpPr>
          <p:cNvPr id="100" name="文本框 99"/>
          <p:cNvSpPr txBox="1"/>
          <p:nvPr/>
        </p:nvSpPr>
        <p:spPr>
          <a:xfrm>
            <a:off x="1432560" y="3968115"/>
            <a:ext cx="9912350" cy="2306955"/>
          </a:xfrm>
          <a:prstGeom prst="rect">
            <a:avLst/>
          </a:prstGeom>
          <a:noFill/>
          <a:ln w="9525">
            <a:noFill/>
          </a:ln>
        </p:spPr>
        <p:txBody>
          <a:bodyPr wrap="square">
            <a:spAutoFit/>
          </a:bodyPr>
          <a:lstStyle/>
          <a:p>
            <a:pPr marL="0" indent="0" algn="l"/>
            <a:r>
              <a:rPr lang="zh-CN" sz="2400" b="0">
                <a:solidFill>
                  <a:srgbClr val="2F5496"/>
                </a:solidFill>
                <a:cs typeface="宋体" charset="0"/>
              </a:rPr>
              <a:t>在幼儿园课程中，较少采用儿童使用教材的形式。</a:t>
            </a:r>
          </a:p>
          <a:p>
            <a:pPr marL="0" indent="0" algn="l"/>
            <a:endParaRPr lang="zh-CN" sz="2400" b="0">
              <a:solidFill>
                <a:srgbClr val="2F5496"/>
              </a:solidFill>
              <a:cs typeface="宋体" charset="0"/>
            </a:endParaRPr>
          </a:p>
          <a:p>
            <a:pPr marL="0" indent="0" algn="l"/>
            <a:r>
              <a:rPr lang="zh-CN" sz="2400" b="0">
                <a:solidFill>
                  <a:schemeClr val="tx1"/>
                </a:solidFill>
                <a:cs typeface="宋体" charset="0"/>
              </a:rPr>
              <a:t>课程内容即教材的取向，将课程内容作为是预设的东西，规定了教师应该教什么，儿童应该学什么，其长处在于知识、技能的系统性和可操作性强，使教师在教育、教学过程中有据可依。这些长处使课程内容即教材的取向在幼儿园课程编制过程中经常被人采用。</a:t>
            </a:r>
            <a:endParaRPr lang="zh-CN" altLang="en-US" sz="2400" b="0">
              <a:solidFill>
                <a:schemeClr val="tx1"/>
              </a:solidFill>
              <a:cs typeface="宋体" charset="0"/>
            </a:endParaRP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p:cNvGrpSpPr/>
          <p:nvPr/>
        </p:nvGrpSpPr>
        <p:grpSpPr>
          <a:xfrm>
            <a:off x="1492410" y="1445499"/>
            <a:ext cx="9190830" cy="1723786"/>
            <a:chOff x="3657" y="5005"/>
            <a:chExt cx="14474" cy="2715"/>
          </a:xfrm>
        </p:grpSpPr>
        <p:sp>
          <p:nvSpPr>
            <p:cNvPr id="10" name="椭圆 9"/>
            <p:cNvSpPr/>
            <p:nvPr/>
          </p:nvSpPr>
          <p:spPr>
            <a:xfrm>
              <a:off x="3657" y="5078"/>
              <a:ext cx="1244" cy="1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400" dirty="0"/>
                <a:t>02</a:t>
              </a:r>
              <a:endParaRPr lang="zh-CN" altLang="en-US" sz="2400" dirty="0"/>
            </a:p>
          </p:txBody>
        </p:sp>
        <p:sp>
          <p:nvSpPr>
            <p:cNvPr id="11" name="文本框 12"/>
            <p:cNvSpPr txBox="1">
              <a:spLocks noChangeArrowheads="1"/>
            </p:cNvSpPr>
            <p:nvPr/>
          </p:nvSpPr>
          <p:spPr bwMode="auto">
            <a:xfrm>
              <a:off x="4901" y="5005"/>
              <a:ext cx="6230" cy="725"/>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b="1" dirty="0">
                  <a:solidFill>
                    <a:schemeClr val="accent1"/>
                  </a:solidFill>
                  <a:latin typeface="方正兰亭黑_GBK"/>
                </a:rPr>
                <a:t>课程内容即学习活动</a:t>
              </a:r>
            </a:p>
          </p:txBody>
        </p:sp>
        <p:sp>
          <p:nvSpPr>
            <p:cNvPr id="12" name="矩形 11"/>
            <p:cNvSpPr/>
            <p:nvPr/>
          </p:nvSpPr>
          <p:spPr>
            <a:xfrm>
              <a:off x="4873" y="5832"/>
              <a:ext cx="13258" cy="1888"/>
            </a:xfrm>
            <a:prstGeom prst="rect">
              <a:avLst/>
            </a:prstGeom>
          </p:spPr>
          <p:txBody>
            <a:bodyPr wrap="square">
              <a:spAutoFit/>
            </a:bodyPr>
            <a:lstStyle/>
            <a:p>
              <a:pPr fontAlgn="auto">
                <a:lnSpc>
                  <a:spcPct val="150000"/>
                </a:lnSpc>
                <a:defRPr/>
              </a:pPr>
              <a:r>
                <a:rPr lang="zh-CN" altLang="en-US" sz="2400" dirty="0">
                  <a:latin typeface="微软雅黑" pitchFamily="34" charset="-122"/>
                  <a:ea typeface="微软雅黑" pitchFamily="34" charset="-122"/>
                </a:rPr>
                <a:t>把其关注点放在儿童做些什么方面，强调课程与社会生活的联系，强调儿童在学习中的主动性</a:t>
              </a:r>
              <a:r>
                <a:rPr lang="zh-CN" altLang="zh-CN" sz="2400" dirty="0">
                  <a:latin typeface="微软雅黑" pitchFamily="34" charset="-122"/>
                  <a:ea typeface="微软雅黑" pitchFamily="34" charset="-122"/>
                </a:rPr>
                <a:t>。</a:t>
              </a:r>
            </a:p>
          </p:txBody>
        </p:sp>
      </p:grpSp>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 一、 幼儿园课程内容的取向</a:t>
            </a:r>
          </a:p>
        </p:txBody>
      </p:sp>
      <p:sp>
        <p:nvSpPr>
          <p:cNvPr id="100" name="文本框 99"/>
          <p:cNvSpPr txBox="1"/>
          <p:nvPr/>
        </p:nvSpPr>
        <p:spPr>
          <a:xfrm>
            <a:off x="1432560" y="3435350"/>
            <a:ext cx="10034270" cy="2607310"/>
          </a:xfrm>
          <a:prstGeom prst="rect">
            <a:avLst/>
          </a:prstGeom>
          <a:noFill/>
          <a:ln w="9525">
            <a:noFill/>
          </a:ln>
        </p:spPr>
        <p:txBody>
          <a:bodyPr wrap="square">
            <a:spAutoFit/>
          </a:bodyPr>
          <a:lstStyle/>
          <a:p>
            <a:pPr marL="0" indent="0" algn="l" fontAlgn="auto">
              <a:lnSpc>
                <a:spcPct val="150000"/>
              </a:lnSpc>
            </a:pPr>
            <a:r>
              <a:rPr lang="zh-CN" sz="2000" b="0">
                <a:solidFill>
                  <a:schemeClr val="tx1"/>
                </a:solidFill>
                <a:cs typeface="宋体" charset="0"/>
              </a:rPr>
              <a:t>在幼儿园课程编制中，这种取向更容易被人接受和采用，也较为多见。对课程内容持这种取向，会使课程编制者设计和安排大量的活动，并让儿童在参与活动的过程中去探索和发现。</a:t>
            </a:r>
          </a:p>
          <a:p>
            <a:pPr marL="0" indent="0" algn="l" fontAlgn="auto">
              <a:lnSpc>
                <a:spcPct val="150000"/>
              </a:lnSpc>
            </a:pPr>
            <a:endParaRPr lang="en-US" sz="900" b="0">
              <a:solidFill>
                <a:schemeClr val="tx1"/>
              </a:solidFill>
              <a:latin typeface="Calibri" charset="0"/>
              <a:cs typeface="宋体" charset="0"/>
            </a:endParaRPr>
          </a:p>
          <a:p>
            <a:pPr marL="0" indent="0" algn="l" fontAlgn="auto">
              <a:lnSpc>
                <a:spcPct val="150000"/>
              </a:lnSpc>
            </a:pPr>
            <a:r>
              <a:rPr lang="en-US" sz="2000" b="0">
                <a:solidFill>
                  <a:schemeClr val="tx1"/>
                </a:solidFill>
                <a:latin typeface="Calibri" charset="0"/>
                <a:cs typeface="宋体" charset="0"/>
              </a:rPr>
              <a:t>    </a:t>
            </a:r>
            <a:r>
              <a:rPr lang="zh-CN" sz="2000" b="0">
                <a:solidFill>
                  <a:schemeClr val="tx1"/>
                </a:solidFill>
                <a:latin typeface="Calibri" charset="0"/>
                <a:cs typeface="宋体" charset="0"/>
              </a:rPr>
              <a:t>课程内容即学习活动的取向关注了儿童的活动，但是，这往往不是儿童对课程内容的同化，不会从根本上引起儿童深层次的心理结构的变化。</a:t>
            </a:r>
            <a:endParaRPr lang="zh-CN" altLang="en-US" sz="2000" b="0">
              <a:solidFill>
                <a:schemeClr val="tx1"/>
              </a:solidFill>
              <a:latin typeface="Calibri" charset="0"/>
              <a:cs typeface="宋体" charset="0"/>
            </a:endParaRPr>
          </a:p>
        </p:txBody>
      </p:sp>
    </p:spTree>
    <p:custDataLst>
      <p:tags r:id="rId1"/>
    </p:custData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p:cNvGrpSpPr/>
          <p:nvPr/>
        </p:nvGrpSpPr>
        <p:grpSpPr>
          <a:xfrm>
            <a:off x="1070925" y="1152522"/>
            <a:ext cx="9877745" cy="1626238"/>
            <a:chOff x="5722" y="7215"/>
            <a:chExt cx="15556" cy="2561"/>
          </a:xfrm>
        </p:grpSpPr>
        <p:sp>
          <p:nvSpPr>
            <p:cNvPr id="5" name="椭圆 4"/>
            <p:cNvSpPr/>
            <p:nvPr/>
          </p:nvSpPr>
          <p:spPr>
            <a:xfrm>
              <a:off x="5722" y="7382"/>
              <a:ext cx="1244" cy="124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r>
                <a:rPr lang="en-US" altLang="zh-CN" sz="2400" dirty="0">
                  <a:solidFill>
                    <a:srgbClr val="FAF8F5"/>
                  </a:solidFill>
                </a:rPr>
                <a:t>03</a:t>
              </a:r>
              <a:endParaRPr lang="zh-CN" altLang="en-US" sz="2400" dirty="0">
                <a:solidFill>
                  <a:srgbClr val="FAF8F5"/>
                </a:solidFill>
              </a:endParaRPr>
            </a:p>
          </p:txBody>
        </p:sp>
        <p:sp>
          <p:nvSpPr>
            <p:cNvPr id="8" name="文本框 14"/>
            <p:cNvSpPr txBox="1">
              <a:spLocks noChangeArrowheads="1"/>
            </p:cNvSpPr>
            <p:nvPr/>
          </p:nvSpPr>
          <p:spPr bwMode="auto">
            <a:xfrm>
              <a:off x="6966" y="7215"/>
              <a:ext cx="5176" cy="727"/>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fontAlgn="base">
                <a:spcBef>
                  <a:spcPct val="0"/>
                </a:spcBef>
                <a:spcAft>
                  <a:spcPct val="0"/>
                </a:spcAft>
                <a:defRPr/>
              </a:pPr>
              <a:r>
                <a:rPr lang="zh-CN" altLang="en-US" sz="2400" dirty="0">
                  <a:solidFill>
                    <a:schemeClr val="accent1"/>
                  </a:solidFill>
                  <a:latin typeface="方正兰亭黑_GBK"/>
                  <a:ea typeface="方正兰亭黑_GBK"/>
                </a:rPr>
                <a:t>课程内容即学习经验</a:t>
              </a:r>
            </a:p>
          </p:txBody>
        </p:sp>
        <p:sp>
          <p:nvSpPr>
            <p:cNvPr id="9" name="矩形 8"/>
            <p:cNvSpPr/>
            <p:nvPr/>
          </p:nvSpPr>
          <p:spPr>
            <a:xfrm>
              <a:off x="6992" y="7888"/>
              <a:ext cx="14286" cy="1888"/>
            </a:xfrm>
            <a:prstGeom prst="rect">
              <a:avLst/>
            </a:prstGeom>
          </p:spPr>
          <p:txBody>
            <a:bodyPr wrap="square">
              <a:spAutoFit/>
            </a:bodyPr>
            <a:lstStyle/>
            <a:p>
              <a:pPr>
                <a:lnSpc>
                  <a:spcPct val="150000"/>
                </a:lnSpc>
                <a:defRPr/>
              </a:pPr>
              <a:r>
                <a:rPr lang="zh-CN" altLang="en-US" sz="2400" dirty="0">
                  <a:latin typeface="微软雅黑" pitchFamily="34" charset="-122"/>
                  <a:ea typeface="微软雅黑" pitchFamily="34" charset="-122"/>
                </a:rPr>
                <a:t>把课程内容看成是儿童的学习经验，认定儿童是主动的学习者，决定学习的质和量的主要方面是儿童而不是教材</a:t>
              </a:r>
              <a:r>
                <a:rPr lang="zh-CN" altLang="zh-CN" sz="2400" dirty="0">
                  <a:latin typeface="微软雅黑" pitchFamily="34" charset="-122"/>
                  <a:ea typeface="微软雅黑" pitchFamily="34" charset="-122"/>
                </a:rPr>
                <a:t>。</a:t>
              </a:r>
            </a:p>
          </p:txBody>
        </p:sp>
      </p:grpSp>
      <p:sp>
        <p:nvSpPr>
          <p:cNvPr id="13" name="标题 12"/>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 一、 幼儿园课程内容的取向</a:t>
            </a:r>
          </a:p>
        </p:txBody>
      </p:sp>
      <p:sp>
        <p:nvSpPr>
          <p:cNvPr id="100" name="文本框 99"/>
          <p:cNvSpPr txBox="1"/>
          <p:nvPr/>
        </p:nvSpPr>
        <p:spPr>
          <a:xfrm>
            <a:off x="1626870" y="3027045"/>
            <a:ext cx="8825865" cy="1106805"/>
          </a:xfrm>
          <a:prstGeom prst="rect">
            <a:avLst/>
          </a:prstGeom>
          <a:noFill/>
          <a:ln w="9525">
            <a:noFill/>
          </a:ln>
        </p:spPr>
        <p:txBody>
          <a:bodyPr wrap="square">
            <a:spAutoFit/>
          </a:bodyPr>
          <a:lstStyle/>
          <a:p>
            <a:pPr indent="0" fontAlgn="auto">
              <a:lnSpc>
                <a:spcPct val="150000"/>
              </a:lnSpc>
            </a:pPr>
            <a:r>
              <a:rPr lang="en-US" sz="2200" b="0">
                <a:latin typeface="宋体" charset="0"/>
                <a:cs typeface="宋体" charset="0"/>
              </a:rPr>
              <a:t> </a:t>
            </a:r>
            <a:r>
              <a:rPr lang="zh-CN" sz="2200" b="0">
                <a:cs typeface="宋体" charset="0"/>
              </a:rPr>
              <a:t>在幼儿园课程编制中，这种取向，会使课程编制者关注幼儿园环境的创设，关注儿童学习经验的获得。</a:t>
            </a:r>
            <a:endParaRPr lang="zh-CN" altLang="en-US" sz="2200" b="0">
              <a:cs typeface="宋体" charset="0"/>
            </a:endParaRPr>
          </a:p>
        </p:txBody>
      </p:sp>
      <p:sp>
        <p:nvSpPr>
          <p:cNvPr id="3" name="文本框 2"/>
          <p:cNvSpPr txBox="1"/>
          <p:nvPr/>
        </p:nvSpPr>
        <p:spPr>
          <a:xfrm>
            <a:off x="1383665" y="4452620"/>
            <a:ext cx="9838690" cy="1614805"/>
          </a:xfrm>
          <a:prstGeom prst="rect">
            <a:avLst/>
          </a:prstGeom>
          <a:noFill/>
          <a:ln w="9525">
            <a:noFill/>
          </a:ln>
        </p:spPr>
        <p:txBody>
          <a:bodyPr wrap="square">
            <a:spAutoFit/>
          </a:bodyPr>
          <a:lstStyle/>
          <a:p>
            <a:pPr marL="0" indent="0" algn="l" fontAlgn="auto">
              <a:lnSpc>
                <a:spcPct val="150000"/>
              </a:lnSpc>
            </a:pPr>
            <a:r>
              <a:rPr lang="en-US" sz="2200" b="0">
                <a:latin typeface="宋体" charset="0"/>
                <a:cs typeface="宋体" charset="0"/>
              </a:rPr>
              <a:t> </a:t>
            </a:r>
            <a:r>
              <a:rPr lang="zh-CN" sz="2200" b="0">
                <a:solidFill>
                  <a:srgbClr val="2F5496"/>
                </a:solidFill>
                <a:cs typeface="宋体" charset="0"/>
              </a:rPr>
              <a:t>课程内容即学习经验的取向将儿童在学习过程中所获得的经验作为选择和组织课程内容的出发点，</a:t>
            </a:r>
            <a:r>
              <a:rPr lang="zh-CN" sz="2200" b="0">
                <a:cs typeface="宋体" charset="0"/>
              </a:rPr>
              <a:t>但是，儿童的经验主要还是儿童自己的心理体验，这是一种主观的东西，课程编制者和教师都难以把握，容易使课程内容过分泛化。</a:t>
            </a:r>
            <a:endParaRPr lang="zh-CN" altLang="en-US" sz="2200"/>
          </a:p>
        </p:txBody>
      </p:sp>
    </p:spTree>
    <p:custDataLst>
      <p:tags r:id="rId1"/>
    </p:custData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20"/>
          <p:cNvSpPr/>
          <p:nvPr/>
        </p:nvSpPr>
        <p:spPr>
          <a:xfrm flipH="1">
            <a:off x="1173892" y="1853472"/>
            <a:ext cx="2113005" cy="120008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34925" y="2038017"/>
            <a:ext cx="1830219" cy="830997"/>
          </a:xfrm>
          <a:prstGeom prst="rect">
            <a:avLst/>
          </a:prstGeom>
        </p:spPr>
        <p:txBody>
          <a:bodyPr wrap="square">
            <a:spAutoFit/>
          </a:bodyPr>
          <a:lstStyle/>
          <a:p>
            <a:r>
              <a:rPr lang="zh-CN" altLang="en-US" sz="2400" dirty="0">
                <a:solidFill>
                  <a:schemeClr val="accent2">
                    <a:lumMod val="75000"/>
                  </a:schemeClr>
                </a:solidFill>
                <a:latin typeface="微软雅黑" pitchFamily="34" charset="-122"/>
                <a:ea typeface="微软雅黑" pitchFamily="34" charset="-122"/>
              </a:rPr>
              <a:t>课程内容即教材的取向</a:t>
            </a:r>
            <a:endParaRPr lang="zh-CN" altLang="en-US" sz="2400" dirty="0">
              <a:solidFill>
                <a:schemeClr val="accent2">
                  <a:lumMod val="75000"/>
                </a:schemeClr>
              </a:solidFill>
            </a:endParaRPr>
          </a:p>
        </p:txBody>
      </p:sp>
      <p:sp>
        <p:nvSpPr>
          <p:cNvPr id="15" name="矩形 14"/>
          <p:cNvSpPr/>
          <p:nvPr/>
        </p:nvSpPr>
        <p:spPr>
          <a:xfrm>
            <a:off x="4143632" y="2198225"/>
            <a:ext cx="8258432" cy="461152"/>
          </a:xfrm>
          <a:prstGeom prst="rect">
            <a:avLst/>
          </a:prstGeom>
        </p:spPr>
        <p:txBody>
          <a:bodyPr wrap="square">
            <a:spAutoFit/>
          </a:bodyPr>
          <a:lstStyle/>
          <a:p>
            <a:pPr>
              <a:lnSpc>
                <a:spcPts val="3200"/>
              </a:lnSpc>
            </a:pPr>
            <a:r>
              <a:rPr lang="zh-CN" altLang="en-US" sz="2000" dirty="0">
                <a:solidFill>
                  <a:srgbClr val="587087"/>
                </a:solidFill>
                <a:latin typeface="微软雅黑" pitchFamily="34" charset="-122"/>
                <a:ea typeface="微软雅黑" pitchFamily="34" charset="-122"/>
              </a:rPr>
              <a:t>注重内容的基础性</a:t>
            </a:r>
          </a:p>
        </p:txBody>
      </p:sp>
      <p:sp>
        <p:nvSpPr>
          <p:cNvPr id="16" name="任意多边形 20"/>
          <p:cNvSpPr/>
          <p:nvPr/>
        </p:nvSpPr>
        <p:spPr>
          <a:xfrm flipH="1">
            <a:off x="1173890" y="3365116"/>
            <a:ext cx="2458995" cy="120008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34925" y="3549661"/>
            <a:ext cx="2211464" cy="830997"/>
          </a:xfrm>
          <a:prstGeom prst="rect">
            <a:avLst/>
          </a:prstGeom>
        </p:spPr>
        <p:txBody>
          <a:bodyPr wrap="square">
            <a:spAutoFit/>
          </a:bodyPr>
          <a:lstStyle/>
          <a:p>
            <a:r>
              <a:rPr lang="zh-CN" altLang="en-US" sz="2400" dirty="0">
                <a:solidFill>
                  <a:schemeClr val="accent2">
                    <a:lumMod val="75000"/>
                  </a:schemeClr>
                </a:solidFill>
                <a:latin typeface="微软雅黑" pitchFamily="34" charset="-122"/>
                <a:ea typeface="微软雅黑" pitchFamily="34" charset="-122"/>
              </a:rPr>
              <a:t>课程内容即学习活动的取向</a:t>
            </a:r>
            <a:endParaRPr lang="zh-CN" altLang="en-US" sz="2400" dirty="0">
              <a:solidFill>
                <a:schemeClr val="accent2">
                  <a:lumMod val="75000"/>
                </a:schemeClr>
              </a:solidFill>
            </a:endParaRPr>
          </a:p>
        </p:txBody>
      </p:sp>
      <p:sp>
        <p:nvSpPr>
          <p:cNvPr id="3" name="矩形 2"/>
          <p:cNvSpPr/>
          <p:nvPr/>
        </p:nvSpPr>
        <p:spPr>
          <a:xfrm>
            <a:off x="4297916" y="3640369"/>
            <a:ext cx="1723549" cy="400110"/>
          </a:xfrm>
          <a:prstGeom prst="rect">
            <a:avLst/>
          </a:prstGeom>
        </p:spPr>
        <p:txBody>
          <a:bodyPr wrap="none">
            <a:spAutoFit/>
          </a:bodyPr>
          <a:lstStyle/>
          <a:p>
            <a:r>
              <a:rPr lang="zh-CN" altLang="zh-CN" sz="2000" dirty="0">
                <a:solidFill>
                  <a:srgbClr val="587087"/>
                </a:solidFill>
                <a:latin typeface="微软雅黑" pitchFamily="34" charset="-122"/>
                <a:ea typeface="微软雅黑" pitchFamily="34" charset="-122"/>
              </a:rPr>
              <a:t>贴近社会生活</a:t>
            </a:r>
            <a:endParaRPr lang="zh-CN" altLang="en-US" sz="2000" dirty="0">
              <a:solidFill>
                <a:srgbClr val="587087"/>
              </a:solidFill>
              <a:latin typeface="微软雅黑" pitchFamily="34" charset="-122"/>
              <a:ea typeface="微软雅黑" pitchFamily="34" charset="-122"/>
            </a:endParaRPr>
          </a:p>
        </p:txBody>
      </p:sp>
      <p:sp>
        <p:nvSpPr>
          <p:cNvPr id="18" name="任意多边形 20"/>
          <p:cNvSpPr/>
          <p:nvPr/>
        </p:nvSpPr>
        <p:spPr>
          <a:xfrm flipH="1">
            <a:off x="1173890" y="4895160"/>
            <a:ext cx="2458995" cy="120008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334925" y="5079705"/>
            <a:ext cx="2211464" cy="830997"/>
          </a:xfrm>
          <a:prstGeom prst="rect">
            <a:avLst/>
          </a:prstGeom>
        </p:spPr>
        <p:txBody>
          <a:bodyPr wrap="square">
            <a:spAutoFit/>
          </a:bodyPr>
          <a:lstStyle/>
          <a:p>
            <a:r>
              <a:rPr lang="zh-CN" altLang="en-US" sz="2400" dirty="0">
                <a:solidFill>
                  <a:schemeClr val="accent2">
                    <a:lumMod val="75000"/>
                  </a:schemeClr>
                </a:solidFill>
                <a:latin typeface="微软雅黑" pitchFamily="34" charset="-122"/>
                <a:ea typeface="微软雅黑" pitchFamily="34" charset="-122"/>
              </a:rPr>
              <a:t>课程内容即学习经验的取向</a:t>
            </a:r>
            <a:endParaRPr lang="zh-CN" altLang="en-US" sz="2400" dirty="0">
              <a:solidFill>
                <a:schemeClr val="accent2">
                  <a:lumMod val="75000"/>
                </a:schemeClr>
              </a:solidFill>
            </a:endParaRPr>
          </a:p>
        </p:txBody>
      </p:sp>
      <p:sp>
        <p:nvSpPr>
          <p:cNvPr id="20" name="矩形 19"/>
          <p:cNvSpPr/>
          <p:nvPr/>
        </p:nvSpPr>
        <p:spPr>
          <a:xfrm>
            <a:off x="4297915" y="5295148"/>
            <a:ext cx="3775393" cy="400110"/>
          </a:xfrm>
          <a:prstGeom prst="rect">
            <a:avLst/>
          </a:prstGeom>
        </p:spPr>
        <p:txBody>
          <a:bodyPr wrap="none">
            <a:spAutoFit/>
          </a:bodyPr>
          <a:lstStyle/>
          <a:p>
            <a:r>
              <a:rPr lang="zh-CN" altLang="en-US" sz="2000" dirty="0">
                <a:solidFill>
                  <a:srgbClr val="587087"/>
                </a:solidFill>
                <a:latin typeface="微软雅黑" pitchFamily="34" charset="-122"/>
                <a:ea typeface="微软雅黑" pitchFamily="34" charset="-122"/>
              </a:rPr>
              <a:t>课程内容与儿童发展特征相符合</a:t>
            </a:r>
          </a:p>
        </p:txBody>
      </p:sp>
      <p:pic>
        <p:nvPicPr>
          <p:cNvPr id="4" name="图片 3"/>
          <p:cNvPicPr>
            <a:picLocks noChangeAspect="1"/>
          </p:cNvPicPr>
          <p:nvPr/>
        </p:nvPicPr>
        <p:blipFill>
          <a:blip r:embed="rId3"/>
          <a:stretch>
            <a:fillRect/>
          </a:stretch>
        </p:blipFill>
        <p:spPr>
          <a:xfrm>
            <a:off x="7295133" y="2453515"/>
            <a:ext cx="3418175" cy="1724145"/>
          </a:xfrm>
          <a:prstGeom prst="rect">
            <a:avLst/>
          </a:prstGeom>
          <a:ln>
            <a:noFill/>
          </a:ln>
          <a:effectLst>
            <a:outerShdw blurRad="292100" dist="139700" dir="2700000" algn="tl" rotWithShape="0">
              <a:srgbClr val="333333">
                <a:alpha val="65000"/>
              </a:srgbClr>
            </a:outerShdw>
          </a:effectLst>
        </p:spPr>
      </p:pic>
      <p:sp>
        <p:nvSpPr>
          <p:cNvPr id="6" name="标题 5"/>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二、 幼儿园课程内容选择的原理</a:t>
            </a: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61835" y="1944727"/>
            <a:ext cx="10043983" cy="2553335"/>
          </a:xfrm>
          <a:prstGeom prst="rect">
            <a:avLst/>
          </a:prstGeom>
          <a:noFill/>
        </p:spPr>
        <p:txBody>
          <a:bodyPr wrap="square" rtlCol="0">
            <a:spAutoFit/>
          </a:bodyPr>
          <a:lstStyle/>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marL="457200" indent="-457200">
              <a:lnSpc>
                <a:spcPts val="3200"/>
              </a:lnSpc>
              <a:buAutoNum type="arabicPeriod"/>
            </a:pPr>
            <a:r>
              <a:rPr lang="zh-CN" altLang="en-US" sz="2400" dirty="0">
                <a:solidFill>
                  <a:schemeClr val="bg2">
                    <a:lumMod val="25000"/>
                  </a:schemeClr>
                </a:solidFill>
                <a:latin typeface="微软雅黑" pitchFamily="34" charset="-122"/>
                <a:ea typeface="微软雅黑" pitchFamily="34" charset="-122"/>
              </a:rPr>
              <a:t>逻辑顺序与心理顺序</a:t>
            </a:r>
            <a:endParaRPr lang="en-US" altLang="zh-CN" sz="2400" dirty="0">
              <a:solidFill>
                <a:schemeClr val="bg2">
                  <a:lumMod val="25000"/>
                </a:schemeClr>
              </a:solidFill>
              <a:latin typeface="微软雅黑" pitchFamily="34" charset="-122"/>
              <a:ea typeface="微软雅黑" pitchFamily="34" charset="-122"/>
            </a:endParaRP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accent2">
                    <a:lumMod val="75000"/>
                  </a:schemeClr>
                </a:solidFill>
                <a:latin typeface="微软雅黑" pitchFamily="34" charset="-122"/>
                <a:ea typeface="微软雅黑" pitchFamily="34" charset="-122"/>
              </a:rPr>
              <a:t>逻辑顺序</a:t>
            </a:r>
            <a:r>
              <a:rPr lang="zh-CN" altLang="en-US" sz="2400" dirty="0">
                <a:solidFill>
                  <a:schemeClr val="bg2">
                    <a:lumMod val="25000"/>
                  </a:schemeClr>
                </a:solidFill>
                <a:latin typeface="微软雅黑" pitchFamily="34" charset="-122"/>
                <a:ea typeface="微软雅黑" pitchFamily="34" charset="-122"/>
              </a:rPr>
              <a:t>指的是根据学科本身的系统及其内在的联系组织课程内容。</a:t>
            </a: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accent2">
                    <a:lumMod val="75000"/>
                  </a:schemeClr>
                </a:solidFill>
                <a:latin typeface="微软雅黑" pitchFamily="34" charset="-122"/>
                <a:ea typeface="微软雅黑" pitchFamily="34" charset="-122"/>
              </a:rPr>
              <a:t>心理顺序</a:t>
            </a:r>
            <a:r>
              <a:rPr lang="zh-CN" altLang="en-US" sz="2400" dirty="0">
                <a:solidFill>
                  <a:schemeClr val="bg2">
                    <a:lumMod val="25000"/>
                  </a:schemeClr>
                </a:solidFill>
                <a:latin typeface="微软雅黑" pitchFamily="34" charset="-122"/>
                <a:ea typeface="微软雅黑" pitchFamily="34" charset="-122"/>
              </a:rPr>
              <a:t>指的是以适合儿童心理特点的方式组织课程内容。</a:t>
            </a:r>
          </a:p>
        </p:txBody>
      </p:sp>
      <p:sp>
        <p:nvSpPr>
          <p:cNvPr id="6" name="标题 5"/>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三、 幼儿园课程内容组织的原则与方式</a:t>
            </a:r>
          </a:p>
        </p:txBody>
      </p:sp>
      <p:sp>
        <p:nvSpPr>
          <p:cNvPr id="4" name="文本框 3"/>
          <p:cNvSpPr txBox="1"/>
          <p:nvPr/>
        </p:nvSpPr>
        <p:spPr>
          <a:xfrm>
            <a:off x="1616075" y="957580"/>
            <a:ext cx="4443095" cy="501650"/>
          </a:xfrm>
          <a:prstGeom prst="rect">
            <a:avLst/>
          </a:prstGeom>
          <a:noFill/>
        </p:spPr>
        <p:txBody>
          <a:bodyPr wrap="none" rtlCol="0" anchor="t">
            <a:spAutoFit/>
          </a:bodyPr>
          <a:lstStyle/>
          <a:p>
            <a:pPr>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一</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幼儿园课程内容组织的原则</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23678" y="2952750"/>
            <a:ext cx="5269230" cy="70675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幼儿园课程的编制模式</a:t>
            </a:r>
          </a:p>
        </p:txBody>
      </p:sp>
      <p:sp>
        <p:nvSpPr>
          <p:cNvPr id="2" name="圆角矩形 1"/>
          <p:cNvSpPr/>
          <p:nvPr>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lstStyle/>
          <a:p>
            <a:pPr algn="r"/>
            <a:r>
              <a:rPr lang="zh-CN" altLang="en-US" sz="5400" b="1">
                <a:solidFill>
                  <a:schemeClr val="bg1"/>
                </a:solidFill>
                <a:sym typeface="+mn-ea"/>
              </a:rPr>
              <a:t>第一节</a:t>
            </a: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64045" y="1932662"/>
            <a:ext cx="10043983" cy="2553335"/>
          </a:xfrm>
          <a:prstGeom prst="rect">
            <a:avLst/>
          </a:prstGeom>
          <a:noFill/>
        </p:spPr>
        <p:txBody>
          <a:bodyPr wrap="square" rtlCol="0">
            <a:spAutoFit/>
          </a:bodyPr>
          <a:lstStyle/>
          <a:p>
            <a:pPr>
              <a:lnSpc>
                <a:spcPts val="3200"/>
              </a:lnSpc>
            </a:pPr>
            <a:r>
              <a:rPr lang="en-US" altLang="zh-CN" sz="2400" dirty="0">
                <a:solidFill>
                  <a:schemeClr val="bg2">
                    <a:lumMod val="25000"/>
                  </a:schemeClr>
                </a:solidFill>
                <a:latin typeface="微软雅黑" pitchFamily="34" charset="-122"/>
                <a:ea typeface="微软雅黑" pitchFamily="34" charset="-122"/>
              </a:rPr>
              <a:t>2. </a:t>
            </a:r>
            <a:r>
              <a:rPr lang="zh-CN" altLang="en-US" sz="2400" dirty="0">
                <a:solidFill>
                  <a:schemeClr val="bg2">
                    <a:lumMod val="25000"/>
                  </a:schemeClr>
                </a:solidFill>
                <a:latin typeface="微软雅黑" pitchFamily="34" charset="-122"/>
                <a:ea typeface="微软雅黑" pitchFamily="34" charset="-122"/>
              </a:rPr>
              <a:t>纵向组织与横向组织</a:t>
            </a:r>
            <a:endParaRPr lang="en-US" altLang="zh-CN" sz="2400" dirty="0">
              <a:solidFill>
                <a:schemeClr val="bg2">
                  <a:lumMod val="25000"/>
                </a:schemeClr>
              </a:solidFill>
              <a:latin typeface="微软雅黑" pitchFamily="34" charset="-122"/>
              <a:ea typeface="微软雅黑" pitchFamily="34" charset="-122"/>
            </a:endParaRP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accent2">
                    <a:lumMod val="75000"/>
                  </a:schemeClr>
                </a:solidFill>
                <a:latin typeface="微软雅黑" pitchFamily="34" charset="-122"/>
                <a:ea typeface="微软雅黑" pitchFamily="34" charset="-122"/>
              </a:rPr>
              <a:t>纵向组织</a:t>
            </a:r>
            <a:r>
              <a:rPr lang="zh-CN" altLang="en-US" sz="2400" dirty="0">
                <a:solidFill>
                  <a:schemeClr val="bg2">
                    <a:lumMod val="25000"/>
                  </a:schemeClr>
                </a:solidFill>
                <a:latin typeface="微软雅黑" pitchFamily="34" charset="-122"/>
                <a:ea typeface="微软雅黑" pitchFamily="34" charset="-122"/>
              </a:rPr>
              <a:t>指的是按照课程组织的某些准则，以先后顺序排列课程内容</a:t>
            </a: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accent2">
                    <a:lumMod val="75000"/>
                  </a:schemeClr>
                </a:solidFill>
                <a:latin typeface="微软雅黑" pitchFamily="34" charset="-122"/>
                <a:ea typeface="微软雅黑" pitchFamily="34" charset="-122"/>
              </a:rPr>
              <a:t>横向组织</a:t>
            </a:r>
            <a:r>
              <a:rPr lang="zh-CN" altLang="en-US" sz="2400" dirty="0">
                <a:solidFill>
                  <a:schemeClr val="bg2">
                    <a:lumMod val="25000"/>
                  </a:schemeClr>
                </a:solidFill>
                <a:latin typeface="微软雅黑" pitchFamily="34" charset="-122"/>
                <a:ea typeface="微软雅黑" pitchFamily="34" charset="-122"/>
              </a:rPr>
              <a:t>指的是按“广义概念”组织课程内容，即打破传统的知识体系，使课程内容与儿童已有经验连为一体。</a:t>
            </a:r>
          </a:p>
        </p:txBody>
      </p:sp>
      <p:sp>
        <p:nvSpPr>
          <p:cNvPr id="6" name="标题 5"/>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三、 幼儿园课程内容组织的原则与方式</a:t>
            </a:r>
          </a:p>
        </p:txBody>
      </p:sp>
      <p:sp>
        <p:nvSpPr>
          <p:cNvPr id="4" name="文本框 3"/>
          <p:cNvSpPr txBox="1"/>
          <p:nvPr/>
        </p:nvSpPr>
        <p:spPr>
          <a:xfrm>
            <a:off x="1616075" y="957580"/>
            <a:ext cx="4443095" cy="501650"/>
          </a:xfrm>
          <a:prstGeom prst="rect">
            <a:avLst/>
          </a:prstGeom>
          <a:noFill/>
        </p:spPr>
        <p:txBody>
          <a:bodyPr wrap="none" rtlCol="0" anchor="t">
            <a:spAutoFit/>
          </a:bodyPr>
          <a:lstStyle/>
          <a:p>
            <a:pPr>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一</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幼儿园课程内容组织的原则</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410730" y="1712952"/>
            <a:ext cx="10043983" cy="2963545"/>
          </a:xfrm>
          <a:prstGeom prst="rect">
            <a:avLst/>
          </a:prstGeom>
          <a:noFill/>
        </p:spPr>
        <p:txBody>
          <a:bodyPr wrap="square" rtlCol="0">
            <a:spAutoFit/>
          </a:bodyPr>
          <a:lstStyle/>
          <a:p>
            <a:pPr>
              <a:lnSpc>
                <a:spcPts val="3200"/>
              </a:lnSpc>
            </a:pPr>
            <a:r>
              <a:rPr lang="en-US" altLang="zh-CN" sz="2400" dirty="0">
                <a:solidFill>
                  <a:schemeClr val="bg2">
                    <a:lumMod val="25000"/>
                  </a:schemeClr>
                </a:solidFill>
                <a:latin typeface="微软雅黑" pitchFamily="34" charset="-122"/>
                <a:ea typeface="微软雅黑" pitchFamily="34" charset="-122"/>
              </a:rPr>
              <a:t>3. </a:t>
            </a:r>
            <a:r>
              <a:rPr lang="zh-CN" altLang="en-US" sz="2400" dirty="0">
                <a:solidFill>
                  <a:schemeClr val="bg2">
                    <a:lumMod val="25000"/>
                  </a:schemeClr>
                </a:solidFill>
                <a:latin typeface="微软雅黑" pitchFamily="34" charset="-122"/>
                <a:ea typeface="微软雅黑" pitchFamily="34" charset="-122"/>
              </a:rPr>
              <a:t>直线式组织与螺旋式组织</a:t>
            </a:r>
            <a:endParaRPr lang="en-US" altLang="zh-CN" sz="2400" dirty="0">
              <a:solidFill>
                <a:schemeClr val="bg2">
                  <a:lumMod val="25000"/>
                </a:schemeClr>
              </a:solidFill>
              <a:latin typeface="微软雅黑" pitchFamily="34" charset="-122"/>
              <a:ea typeface="微软雅黑" pitchFamily="34" charset="-122"/>
            </a:endParaRP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accent2">
                    <a:lumMod val="75000"/>
                  </a:schemeClr>
                </a:solidFill>
                <a:latin typeface="微软雅黑" pitchFamily="34" charset="-122"/>
                <a:ea typeface="微软雅黑" pitchFamily="34" charset="-122"/>
              </a:rPr>
              <a:t>直线式组织</a:t>
            </a:r>
            <a:r>
              <a:rPr lang="zh-CN" altLang="en-US" sz="2400" dirty="0">
                <a:solidFill>
                  <a:schemeClr val="bg2">
                    <a:lumMod val="25000"/>
                  </a:schemeClr>
                </a:solidFill>
                <a:latin typeface="微软雅黑" pitchFamily="34" charset="-122"/>
                <a:ea typeface="微软雅黑" pitchFamily="34" charset="-122"/>
              </a:rPr>
              <a:t>指的是将课程内容组织成一条在逻辑上前后联系的直线，使前后内容互不重复。</a:t>
            </a:r>
            <a:endParaRPr lang="en-US" altLang="zh-CN" sz="2400" dirty="0">
              <a:solidFill>
                <a:schemeClr val="bg2">
                  <a:lumMod val="25000"/>
                </a:schemeClr>
              </a:solidFill>
              <a:latin typeface="微软雅黑" pitchFamily="34" charset="-122"/>
              <a:ea typeface="微软雅黑" pitchFamily="34" charset="-122"/>
            </a:endParaRP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accent2">
                    <a:lumMod val="75000"/>
                  </a:schemeClr>
                </a:solidFill>
                <a:latin typeface="微软雅黑" pitchFamily="34" charset="-122"/>
                <a:ea typeface="微软雅黑" pitchFamily="34" charset="-122"/>
              </a:rPr>
              <a:t>螺旋式组织</a:t>
            </a:r>
            <a:r>
              <a:rPr lang="zh-CN" altLang="en-US" sz="2400" dirty="0">
                <a:solidFill>
                  <a:schemeClr val="bg2">
                    <a:lumMod val="25000"/>
                  </a:schemeClr>
                </a:solidFill>
                <a:latin typeface="微软雅黑" pitchFamily="34" charset="-122"/>
                <a:ea typeface="微软雅黑" pitchFamily="34" charset="-122"/>
              </a:rPr>
              <a:t>指的是在不同的阶段，课程内容会重复出现，但是这些重复出现的内容在深度和广度上都有所加强。</a:t>
            </a:r>
          </a:p>
        </p:txBody>
      </p:sp>
      <p:sp>
        <p:nvSpPr>
          <p:cNvPr id="4" name="文本框 3"/>
          <p:cNvSpPr txBox="1"/>
          <p:nvPr/>
        </p:nvSpPr>
        <p:spPr>
          <a:xfrm>
            <a:off x="1616075" y="957580"/>
            <a:ext cx="4443095" cy="501650"/>
          </a:xfrm>
          <a:prstGeom prst="rect">
            <a:avLst/>
          </a:prstGeom>
          <a:noFill/>
        </p:spPr>
        <p:txBody>
          <a:bodyPr wrap="none" rtlCol="0" anchor="t">
            <a:spAutoFit/>
          </a:bodyPr>
          <a:lstStyle/>
          <a:p>
            <a:pPr>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一</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幼儿园课程内容组织的原则</a:t>
            </a:r>
          </a:p>
        </p:txBody>
      </p:sp>
      <p:sp>
        <p:nvSpPr>
          <p:cNvPr id="6" name="标题 5"/>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三、 幼儿园课程内容组织的原则与方式</a:t>
            </a: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20"/>
          <p:cNvSpPr/>
          <p:nvPr/>
        </p:nvSpPr>
        <p:spPr>
          <a:xfrm flipH="1">
            <a:off x="1223660" y="2490337"/>
            <a:ext cx="2458995" cy="120008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37705" y="2684816"/>
            <a:ext cx="2211464" cy="829945"/>
          </a:xfrm>
          <a:prstGeom prst="rect">
            <a:avLst/>
          </a:prstGeom>
        </p:spPr>
        <p:txBody>
          <a:bodyPr wrap="square">
            <a:spAutoFit/>
          </a:bodyPr>
          <a:lstStyle/>
          <a:p>
            <a:pPr algn="ctr"/>
            <a:r>
              <a:rPr lang="zh-CN" altLang="en-US" sz="2400" dirty="0">
                <a:solidFill>
                  <a:schemeClr val="accent2">
                    <a:lumMod val="75000"/>
                  </a:schemeClr>
                </a:solidFill>
                <a:latin typeface="微软雅黑" pitchFamily="34" charset="-122"/>
                <a:ea typeface="微软雅黑" pitchFamily="34" charset="-122"/>
              </a:rPr>
              <a:t>领域（学科）中心课程</a:t>
            </a:r>
          </a:p>
        </p:txBody>
      </p:sp>
      <p:sp>
        <p:nvSpPr>
          <p:cNvPr id="6" name="任意多边形 20"/>
          <p:cNvSpPr/>
          <p:nvPr/>
        </p:nvSpPr>
        <p:spPr>
          <a:xfrm flipH="1">
            <a:off x="1210960" y="4276921"/>
            <a:ext cx="2458995" cy="120008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1995" y="4646819"/>
            <a:ext cx="2211464" cy="461665"/>
          </a:xfrm>
          <a:prstGeom prst="rect">
            <a:avLst/>
          </a:prstGeom>
        </p:spPr>
        <p:txBody>
          <a:bodyPr wrap="square">
            <a:spAutoFit/>
          </a:bodyPr>
          <a:lstStyle/>
          <a:p>
            <a:r>
              <a:rPr lang="zh-CN" altLang="en-US" sz="2400">
                <a:solidFill>
                  <a:schemeClr val="accent2">
                    <a:lumMod val="75000"/>
                  </a:schemeClr>
                </a:solidFill>
                <a:latin typeface="微软雅黑" pitchFamily="34" charset="-122"/>
                <a:ea typeface="微软雅黑" pitchFamily="34" charset="-122"/>
              </a:rPr>
              <a:t>儿童中心课程</a:t>
            </a:r>
            <a:endParaRPr lang="zh-CN" altLang="en-US" sz="2400" dirty="0">
              <a:solidFill>
                <a:schemeClr val="accent2">
                  <a:lumMod val="75000"/>
                </a:schemeClr>
              </a:solidFill>
            </a:endParaRPr>
          </a:p>
        </p:txBody>
      </p:sp>
      <p:sp>
        <p:nvSpPr>
          <p:cNvPr id="3" name="矩形 2"/>
          <p:cNvSpPr/>
          <p:nvPr/>
        </p:nvSpPr>
        <p:spPr>
          <a:xfrm>
            <a:off x="4306689" y="2701501"/>
            <a:ext cx="6096000" cy="829945"/>
          </a:xfrm>
          <a:prstGeom prst="rect">
            <a:avLst/>
          </a:prstGeom>
        </p:spPr>
        <p:txBody>
          <a:bodyPr>
            <a:spAutoFit/>
          </a:bodyPr>
          <a:lstStyle/>
          <a:p>
            <a:r>
              <a:rPr lang="zh-CN" altLang="zh-CN" sz="2400" dirty="0">
                <a:solidFill>
                  <a:srgbClr val="587087"/>
                </a:solidFill>
                <a:latin typeface="黑体" pitchFamily="49" charset="-122"/>
                <a:ea typeface="黑体" pitchFamily="49" charset="-122"/>
                <a:cs typeface="Times New Roman" panose="02020603050405020304" pitchFamily="18" charset="0"/>
              </a:rPr>
              <a:t>学科中心课程强调按知识的内在性质及其内在结构组织课程内容。</a:t>
            </a:r>
          </a:p>
        </p:txBody>
      </p:sp>
      <p:sp>
        <p:nvSpPr>
          <p:cNvPr id="9" name="矩形 8"/>
          <p:cNvSpPr/>
          <p:nvPr/>
        </p:nvSpPr>
        <p:spPr>
          <a:xfrm>
            <a:off x="4148574" y="4431284"/>
            <a:ext cx="6096000" cy="829945"/>
          </a:xfrm>
          <a:prstGeom prst="rect">
            <a:avLst/>
          </a:prstGeom>
        </p:spPr>
        <p:txBody>
          <a:bodyPr>
            <a:spAutoFit/>
          </a:bodyPr>
          <a:lstStyle/>
          <a:p>
            <a:r>
              <a:rPr lang="zh-CN" altLang="en-US" sz="2400" dirty="0">
                <a:solidFill>
                  <a:srgbClr val="587087"/>
                </a:solidFill>
                <a:latin typeface="黑体" pitchFamily="49" charset="-122"/>
                <a:ea typeface="黑体" pitchFamily="49" charset="-122"/>
                <a:cs typeface="Times New Roman" panose="02020603050405020304" pitchFamily="18" charset="0"/>
              </a:rPr>
              <a:t>儿童中心课程强调根据儿童的兴趣、需要和能力组织课程内容。</a:t>
            </a:r>
          </a:p>
        </p:txBody>
      </p:sp>
      <p:sp>
        <p:nvSpPr>
          <p:cNvPr id="10" name="文本框 9"/>
          <p:cNvSpPr txBox="1"/>
          <p:nvPr/>
        </p:nvSpPr>
        <p:spPr>
          <a:xfrm>
            <a:off x="1347470" y="1470025"/>
            <a:ext cx="4443095" cy="501650"/>
          </a:xfrm>
          <a:prstGeom prst="rect">
            <a:avLst/>
          </a:prstGeom>
          <a:noFill/>
        </p:spPr>
        <p:txBody>
          <a:bodyPr wrap="none" rtlCol="0" anchor="t">
            <a:spAutoFit/>
          </a:bodyPr>
          <a:lstStyle/>
          <a:p>
            <a:pPr>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二</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幼儿园课程内容组织的方式</a:t>
            </a:r>
          </a:p>
        </p:txBody>
      </p:sp>
      <p:sp>
        <p:nvSpPr>
          <p:cNvPr id="11" name="标题 10"/>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三、 幼儿园课程内容组织的原则与方式</a:t>
            </a: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422452" y="1489518"/>
            <a:ext cx="9648567" cy="2122805"/>
          </a:xfrm>
          <a:prstGeom prst="rect">
            <a:avLst/>
          </a:prstGeom>
          <a:noFill/>
        </p:spPr>
        <p:txBody>
          <a:bodyPr wrap="square" rtlCol="0">
            <a:spAutoFit/>
          </a:bodyPr>
          <a:lstStyle/>
          <a:p>
            <a:pPr indent="561340" fontAlgn="auto">
              <a:lnSpc>
                <a:spcPct val="150000"/>
              </a:lnSpc>
            </a:pPr>
            <a:r>
              <a:rPr lang="zh-CN" altLang="en-US" sz="2200" dirty="0">
                <a:solidFill>
                  <a:schemeClr val="bg2">
                    <a:lumMod val="25000"/>
                  </a:schemeClr>
                </a:solidFill>
                <a:latin typeface="微软雅黑" pitchFamily="34" charset="-122"/>
                <a:ea typeface="微软雅黑" pitchFamily="34" charset="-122"/>
              </a:rPr>
              <a:t>幼儿园课程的</a:t>
            </a:r>
            <a:r>
              <a:rPr lang="zh-CN" altLang="en-US" sz="2200" dirty="0">
                <a:solidFill>
                  <a:schemeClr val="accent2">
                    <a:lumMod val="75000"/>
                  </a:schemeClr>
                </a:solidFill>
                <a:latin typeface="微软雅黑" pitchFamily="34" charset="-122"/>
                <a:ea typeface="微软雅黑" pitchFamily="34" charset="-122"/>
              </a:rPr>
              <a:t>结构化程度越高</a:t>
            </a:r>
            <a:r>
              <a:rPr lang="zh-CN" altLang="en-US" sz="2200" dirty="0">
                <a:solidFill>
                  <a:schemeClr val="bg2">
                    <a:lumMod val="25000"/>
                  </a:schemeClr>
                </a:solidFill>
                <a:latin typeface="微软雅黑" pitchFamily="34" charset="-122"/>
                <a:ea typeface="微软雅黑" pitchFamily="34" charset="-122"/>
              </a:rPr>
              <a:t>，幼儿园课程内容的选择和组织越趋向于</a:t>
            </a:r>
            <a:r>
              <a:rPr lang="zh-CN" altLang="en-US" sz="2200" dirty="0">
                <a:solidFill>
                  <a:schemeClr val="accent2">
                    <a:lumMod val="75000"/>
                  </a:schemeClr>
                </a:solidFill>
                <a:latin typeface="微软雅黑" pitchFamily="34" charset="-122"/>
                <a:ea typeface="微软雅黑" pitchFamily="34" charset="-122"/>
              </a:rPr>
              <a:t>具体</a:t>
            </a:r>
            <a:r>
              <a:rPr lang="zh-CN" altLang="en-US" sz="2200" dirty="0">
                <a:solidFill>
                  <a:schemeClr val="bg2">
                    <a:lumMod val="25000"/>
                  </a:schemeClr>
                </a:solidFill>
                <a:latin typeface="微软雅黑" pitchFamily="34" charset="-122"/>
                <a:ea typeface="微软雅黑" pitchFamily="34" charset="-122"/>
              </a:rPr>
              <a:t>、</a:t>
            </a:r>
            <a:r>
              <a:rPr lang="zh-CN" altLang="en-US" sz="2200" dirty="0">
                <a:solidFill>
                  <a:schemeClr val="accent2">
                    <a:lumMod val="75000"/>
                  </a:schemeClr>
                </a:solidFill>
                <a:latin typeface="微软雅黑" pitchFamily="34" charset="-122"/>
                <a:ea typeface="微软雅黑" pitchFamily="34" charset="-122"/>
              </a:rPr>
              <a:t>固定</a:t>
            </a:r>
            <a:r>
              <a:rPr lang="zh-CN" altLang="en-US" sz="2200" dirty="0">
                <a:solidFill>
                  <a:schemeClr val="bg2">
                    <a:lumMod val="25000"/>
                  </a:schemeClr>
                </a:solidFill>
                <a:latin typeface="微软雅黑" pitchFamily="34" charset="-122"/>
                <a:ea typeface="微软雅黑" pitchFamily="34" charset="-122"/>
              </a:rPr>
              <a:t>，趋向于</a:t>
            </a:r>
            <a:r>
              <a:rPr lang="zh-CN" altLang="en-US" sz="2200" dirty="0">
                <a:solidFill>
                  <a:schemeClr val="accent2">
                    <a:lumMod val="75000"/>
                  </a:schemeClr>
                </a:solidFill>
                <a:latin typeface="微软雅黑" pitchFamily="34" charset="-122"/>
                <a:ea typeface="微软雅黑" pitchFamily="34" charset="-122"/>
              </a:rPr>
              <a:t>以教材和教师为中心</a:t>
            </a:r>
            <a:r>
              <a:rPr lang="zh-CN" altLang="en-US" sz="2200" dirty="0">
                <a:solidFill>
                  <a:schemeClr val="bg2">
                    <a:lumMod val="25000"/>
                  </a:schemeClr>
                </a:solidFill>
                <a:latin typeface="微软雅黑" pitchFamily="34" charset="-122"/>
                <a:ea typeface="微软雅黑" pitchFamily="34" charset="-122"/>
              </a:rPr>
              <a:t>；</a:t>
            </a:r>
            <a:endParaRPr lang="en-US" altLang="zh-CN" sz="2200" dirty="0">
              <a:solidFill>
                <a:schemeClr val="bg2">
                  <a:lumMod val="25000"/>
                </a:schemeClr>
              </a:solidFill>
              <a:latin typeface="微软雅黑" pitchFamily="34" charset="-122"/>
              <a:ea typeface="微软雅黑" pitchFamily="34" charset="-122"/>
            </a:endParaRPr>
          </a:p>
          <a:p>
            <a:pPr indent="561340" fontAlgn="auto">
              <a:lnSpc>
                <a:spcPct val="150000"/>
              </a:lnSpc>
            </a:pPr>
            <a:r>
              <a:rPr lang="zh-CN" altLang="en-US" sz="2200" dirty="0">
                <a:solidFill>
                  <a:schemeClr val="bg2">
                    <a:lumMod val="25000"/>
                  </a:schemeClr>
                </a:solidFill>
                <a:latin typeface="微软雅黑" pitchFamily="34" charset="-122"/>
                <a:ea typeface="微软雅黑" pitchFamily="34" charset="-122"/>
              </a:rPr>
              <a:t>幼儿园课程的</a:t>
            </a:r>
            <a:r>
              <a:rPr lang="zh-CN" altLang="en-US" sz="2200" dirty="0">
                <a:solidFill>
                  <a:schemeClr val="accent2">
                    <a:lumMod val="75000"/>
                  </a:schemeClr>
                </a:solidFill>
                <a:latin typeface="微软雅黑" pitchFamily="34" charset="-122"/>
                <a:ea typeface="微软雅黑" pitchFamily="34" charset="-122"/>
              </a:rPr>
              <a:t>结构化程度越低</a:t>
            </a:r>
            <a:r>
              <a:rPr lang="zh-CN" altLang="en-US" sz="2200" dirty="0">
                <a:solidFill>
                  <a:schemeClr val="bg2">
                    <a:lumMod val="25000"/>
                  </a:schemeClr>
                </a:solidFill>
                <a:latin typeface="微软雅黑" pitchFamily="34" charset="-122"/>
                <a:ea typeface="微软雅黑" pitchFamily="34" charset="-122"/>
              </a:rPr>
              <a:t>，幼儿园课程内容的选择和组织越趋向于</a:t>
            </a:r>
            <a:r>
              <a:rPr lang="zh-CN" altLang="en-US" sz="2200" dirty="0">
                <a:solidFill>
                  <a:schemeClr val="accent2">
                    <a:lumMod val="75000"/>
                  </a:schemeClr>
                </a:solidFill>
                <a:latin typeface="微软雅黑" pitchFamily="34" charset="-122"/>
                <a:ea typeface="微软雅黑" pitchFamily="34" charset="-122"/>
              </a:rPr>
              <a:t>可变</a:t>
            </a:r>
            <a:r>
              <a:rPr lang="en-US" altLang="zh-CN" sz="2200" dirty="0">
                <a:solidFill>
                  <a:schemeClr val="accent2">
                    <a:lumMod val="75000"/>
                  </a:schemeClr>
                </a:solidFill>
                <a:latin typeface="微软雅黑" pitchFamily="34" charset="-122"/>
                <a:ea typeface="微软雅黑" pitchFamily="34" charset="-122"/>
              </a:rPr>
              <a:t>(</a:t>
            </a:r>
            <a:r>
              <a:rPr lang="zh-CN" altLang="en-US" sz="2200" dirty="0">
                <a:solidFill>
                  <a:schemeClr val="accent2">
                    <a:lumMod val="75000"/>
                  </a:schemeClr>
                </a:solidFill>
                <a:latin typeface="微软雅黑" pitchFamily="34" charset="-122"/>
                <a:ea typeface="微软雅黑" pitchFamily="34" charset="-122"/>
              </a:rPr>
              <a:t>可通过选择和生成</a:t>
            </a:r>
            <a:r>
              <a:rPr lang="en-US" altLang="zh-CN" sz="2200" dirty="0">
                <a:solidFill>
                  <a:schemeClr val="accent2">
                    <a:lumMod val="75000"/>
                  </a:schemeClr>
                </a:solidFill>
                <a:latin typeface="微软雅黑" pitchFamily="34" charset="-122"/>
                <a:ea typeface="微软雅黑" pitchFamily="34" charset="-122"/>
              </a:rPr>
              <a:t>)</a:t>
            </a:r>
            <a:r>
              <a:rPr lang="zh-CN" altLang="en-US" sz="2200" dirty="0">
                <a:solidFill>
                  <a:schemeClr val="accent2">
                    <a:lumMod val="7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趋向于以</a:t>
            </a:r>
            <a:r>
              <a:rPr lang="zh-CN" altLang="en-US" sz="2200" dirty="0">
                <a:solidFill>
                  <a:schemeClr val="accent2">
                    <a:lumMod val="75000"/>
                  </a:schemeClr>
                </a:solidFill>
                <a:latin typeface="微软雅黑" pitchFamily="34" charset="-122"/>
                <a:ea typeface="微软雅黑" pitchFamily="34" charset="-122"/>
              </a:rPr>
              <a:t>儿童为中心</a:t>
            </a:r>
            <a:r>
              <a:rPr lang="zh-CN" altLang="en-US" sz="2200" dirty="0">
                <a:solidFill>
                  <a:schemeClr val="bg2">
                    <a:lumMod val="25000"/>
                  </a:schemeClr>
                </a:solidFill>
                <a:latin typeface="微软雅黑" pitchFamily="34" charset="-122"/>
                <a:ea typeface="微软雅黑" pitchFamily="34" charset="-122"/>
              </a:rPr>
              <a:t>，趋向于围绕</a:t>
            </a:r>
            <a:r>
              <a:rPr lang="zh-CN" altLang="en-US" sz="2200" dirty="0">
                <a:solidFill>
                  <a:schemeClr val="accent2">
                    <a:lumMod val="75000"/>
                  </a:schemeClr>
                </a:solidFill>
                <a:latin typeface="微软雅黑" pitchFamily="34" charset="-122"/>
                <a:ea typeface="微软雅黑" pitchFamily="34" charset="-122"/>
              </a:rPr>
              <a:t>儿童经验</a:t>
            </a:r>
            <a:r>
              <a:rPr lang="zh-CN" altLang="en-US" sz="2200" dirty="0">
                <a:solidFill>
                  <a:schemeClr val="bg2">
                    <a:lumMod val="25000"/>
                  </a:schemeClr>
                </a:solidFill>
                <a:latin typeface="微软雅黑" pitchFamily="34" charset="-122"/>
                <a:ea typeface="微软雅黑" pitchFamily="34" charset="-122"/>
              </a:rPr>
              <a:t>进行</a:t>
            </a:r>
          </a:p>
        </p:txBody>
      </p:sp>
      <p:pic>
        <p:nvPicPr>
          <p:cNvPr id="3" name="图片 2"/>
          <p:cNvPicPr>
            <a:picLocks noChangeAspect="1"/>
          </p:cNvPicPr>
          <p:nvPr/>
        </p:nvPicPr>
        <p:blipFill>
          <a:blip r:embed="rId3"/>
          <a:stretch>
            <a:fillRect/>
          </a:stretch>
        </p:blipFill>
        <p:spPr>
          <a:xfrm>
            <a:off x="3051294" y="3793114"/>
            <a:ext cx="6624968" cy="2877304"/>
          </a:xfrm>
          <a:prstGeom prst="rect">
            <a:avLst/>
          </a:prstGeom>
        </p:spPr>
      </p:pic>
      <p:sp>
        <p:nvSpPr>
          <p:cNvPr id="11" name="标题 10"/>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幼儿园课程编制中内容的选择和组织</a:t>
            </a:r>
          </a:p>
        </p:txBody>
      </p:sp>
      <p:sp>
        <p:nvSpPr>
          <p:cNvPr id="5" name="文本框 4"/>
          <p:cNvSpPr txBox="1"/>
          <p:nvPr/>
        </p:nvSpPr>
        <p:spPr>
          <a:xfrm>
            <a:off x="1449705" y="908050"/>
            <a:ext cx="7497445" cy="501650"/>
          </a:xfrm>
          <a:prstGeom prst="rect">
            <a:avLst/>
          </a:prstGeom>
          <a:noFill/>
        </p:spPr>
        <p:txBody>
          <a:bodyPr wrap="none" rtlCol="0" anchor="t">
            <a:spAutoFit/>
          </a:bodyPr>
          <a:lstStyle/>
          <a:p>
            <a:pPr>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一</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不同结构化程度幼儿园课程内容选择和组织的趋向</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527811" y="1638811"/>
            <a:ext cx="9314935" cy="2963545"/>
          </a:xfrm>
          <a:prstGeom prst="rect">
            <a:avLst/>
          </a:prstGeom>
          <a:noFill/>
        </p:spPr>
        <p:txBody>
          <a:bodyPr wrap="square" rtlCol="0">
            <a:spAutoFit/>
          </a:bodyPr>
          <a:lstStyle/>
          <a:p>
            <a:pPr>
              <a:lnSpc>
                <a:spcPts val="32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在选择幼儿园课程内容时必然会注重内容的基础性，即重视基础知识和基本技能；在组织幼儿园课程内容时必然会注重内容的学科逻辑顺序，采用纵向的、学科中心的组织方式。</a:t>
            </a: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在幼儿园课程中，所谓“分科教育”，常是一种以学科为中心的和以逻辑顺序组织幼儿园课程内容的方式。</a:t>
            </a:r>
          </a:p>
        </p:txBody>
      </p:sp>
      <p:sp>
        <p:nvSpPr>
          <p:cNvPr id="11" name="标题 10"/>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幼儿园课程编制中内容的选择和组织</a:t>
            </a:r>
          </a:p>
        </p:txBody>
      </p:sp>
      <p:sp>
        <p:nvSpPr>
          <p:cNvPr id="5" name="文本框 4"/>
          <p:cNvSpPr txBox="1"/>
          <p:nvPr/>
        </p:nvSpPr>
        <p:spPr>
          <a:xfrm>
            <a:off x="1449705" y="908050"/>
            <a:ext cx="5664835" cy="501650"/>
          </a:xfrm>
          <a:prstGeom prst="rect">
            <a:avLst/>
          </a:prstGeom>
          <a:noFill/>
        </p:spPr>
        <p:txBody>
          <a:bodyPr wrap="none" rtlCol="0" anchor="t">
            <a:spAutoFit/>
          </a:bodyPr>
          <a:lstStyle/>
          <a:p>
            <a:pPr algn="l">
              <a:lnSpc>
                <a:spcPts val="3200"/>
              </a:lnSpc>
            </a:pPr>
            <a:r>
              <a:rPr sz="2400" b="1" dirty="0">
                <a:solidFill>
                  <a:schemeClr val="accent5">
                    <a:lumMod val="75000"/>
                  </a:schemeClr>
                </a:solidFill>
                <a:latin typeface="微软雅黑" pitchFamily="34" charset="-122"/>
                <a:ea typeface="微软雅黑" pitchFamily="34" charset="-122"/>
                <a:sym typeface="+mn-ea"/>
              </a:rPr>
              <a:t>(二) 高结构幼儿园课程内容的选择和组织</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423088" y="1906884"/>
            <a:ext cx="9537356" cy="3374390"/>
          </a:xfrm>
          <a:prstGeom prst="rect">
            <a:avLst/>
          </a:prstGeom>
          <a:noFill/>
        </p:spPr>
        <p:txBody>
          <a:bodyPr wrap="square" rtlCol="0">
            <a:spAutoFit/>
          </a:bodyPr>
          <a:lstStyle/>
          <a:p>
            <a:pPr>
              <a:lnSpc>
                <a:spcPts val="32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在选择幼儿园课程内容时必然会注重课程内容与儿童发展特征相符合，使课程内容能够通过儿童与环境之间有意义的互动而被儿童同化；在组织幼儿园课程内容时必然会注重内容的心理顺序，采用横向的、儿童中心的组织方式。</a:t>
            </a: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“综合教育”课程打破了学科界限，从儿童的兴趣和需要出发组织课程内容，使各种课程内容之间保持整合性。</a:t>
            </a:r>
          </a:p>
        </p:txBody>
      </p:sp>
      <p:sp>
        <p:nvSpPr>
          <p:cNvPr id="11" name="标题 10"/>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幼儿园课程编制中内容的选择和组织</a:t>
            </a:r>
          </a:p>
        </p:txBody>
      </p:sp>
      <p:sp>
        <p:nvSpPr>
          <p:cNvPr id="5" name="文本框 4"/>
          <p:cNvSpPr txBox="1"/>
          <p:nvPr/>
        </p:nvSpPr>
        <p:spPr>
          <a:xfrm>
            <a:off x="1449705" y="908050"/>
            <a:ext cx="5664835" cy="501650"/>
          </a:xfrm>
          <a:prstGeom prst="rect">
            <a:avLst/>
          </a:prstGeom>
          <a:noFill/>
        </p:spPr>
        <p:txBody>
          <a:bodyPr wrap="none" rtlCol="0" anchor="t">
            <a:spAutoFit/>
          </a:bodyPr>
          <a:lstStyle/>
          <a:p>
            <a:pPr algn="l">
              <a:lnSpc>
                <a:spcPts val="3200"/>
              </a:lnSpc>
            </a:pPr>
            <a:r>
              <a:rPr sz="2400" b="1" dirty="0">
                <a:solidFill>
                  <a:schemeClr val="accent5">
                    <a:lumMod val="75000"/>
                  </a:schemeClr>
                </a:solidFill>
                <a:latin typeface="微软雅黑" pitchFamily="34" charset="-122"/>
                <a:ea typeface="微软雅黑" pitchFamily="34" charset="-122"/>
                <a:sym typeface="+mn-ea"/>
              </a:rPr>
              <a:t>(</a:t>
            </a:r>
            <a:r>
              <a:rPr lang="zh-CN" sz="2400" b="1" dirty="0">
                <a:solidFill>
                  <a:schemeClr val="accent5">
                    <a:lumMod val="75000"/>
                  </a:schemeClr>
                </a:solidFill>
                <a:latin typeface="微软雅黑" pitchFamily="34" charset="-122"/>
                <a:ea typeface="微软雅黑" pitchFamily="34" charset="-122"/>
                <a:sym typeface="+mn-ea"/>
              </a:rPr>
              <a:t>三</a:t>
            </a:r>
            <a:r>
              <a:rPr sz="2400" b="1" dirty="0">
                <a:solidFill>
                  <a:schemeClr val="accent5">
                    <a:lumMod val="75000"/>
                  </a:schemeClr>
                </a:solidFill>
                <a:latin typeface="微软雅黑" pitchFamily="34" charset="-122"/>
                <a:ea typeface="微软雅黑" pitchFamily="34" charset="-122"/>
                <a:sym typeface="+mn-ea"/>
              </a:rPr>
              <a:t>) </a:t>
            </a:r>
            <a:r>
              <a:rPr lang="zh-CN" sz="2400" b="1" dirty="0">
                <a:solidFill>
                  <a:schemeClr val="accent5">
                    <a:lumMod val="75000"/>
                  </a:schemeClr>
                </a:solidFill>
                <a:latin typeface="微软雅黑" pitchFamily="34" charset="-122"/>
                <a:ea typeface="微软雅黑" pitchFamily="34" charset="-122"/>
                <a:sym typeface="+mn-ea"/>
              </a:rPr>
              <a:t>低</a:t>
            </a:r>
            <a:r>
              <a:rPr sz="2400" b="1" dirty="0">
                <a:solidFill>
                  <a:schemeClr val="accent5">
                    <a:lumMod val="75000"/>
                  </a:schemeClr>
                </a:solidFill>
                <a:latin typeface="微软雅黑" pitchFamily="34" charset="-122"/>
                <a:ea typeface="微软雅黑" pitchFamily="34" charset="-122"/>
                <a:sym typeface="+mn-ea"/>
              </a:rPr>
              <a:t>结构幼儿园课程内容的选择和组织</a:t>
            </a: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08100" y="1710055"/>
            <a:ext cx="9719945" cy="4154170"/>
          </a:xfrm>
          <a:prstGeom prst="rect">
            <a:avLst/>
          </a:prstGeom>
          <a:noFill/>
        </p:spPr>
        <p:txBody>
          <a:bodyPr wrap="square" rtlCol="0">
            <a:spAutoFit/>
          </a:bodyPr>
          <a:lstStyle/>
          <a:p>
            <a:pPr fontAlgn="auto">
              <a:lnSpc>
                <a:spcPct val="150000"/>
              </a:lnSpc>
            </a:pPr>
            <a:r>
              <a:rPr lang="en-US" altLang="zh-CN" sz="2200" dirty="0">
                <a:solidFill>
                  <a:schemeClr val="bg2">
                    <a:lumMod val="25000"/>
                  </a:schemeClr>
                </a:solidFill>
                <a:latin typeface="微软雅黑" pitchFamily="34" charset="-122"/>
                <a:ea typeface="微软雅黑" pitchFamily="34" charset="-122"/>
              </a:rPr>
              <a:t>       </a:t>
            </a:r>
            <a:r>
              <a:rPr lang="zh-CN" altLang="en-US" sz="2200" dirty="0">
                <a:solidFill>
                  <a:schemeClr val="bg2">
                    <a:lumMod val="25000"/>
                  </a:schemeClr>
                </a:solidFill>
                <a:latin typeface="微软雅黑" pitchFamily="34" charset="-122"/>
                <a:ea typeface="微软雅黑" pitchFamily="34" charset="-122"/>
              </a:rPr>
              <a:t>在介于高、低结构课程之间的幼儿园课程编制中，课程编制者设置的课程目标常既有目标取向的特点，又有生成性目标取向或表现性目标取向的特征，表现为既对儿童的学习有一些基本的要求和标准，又能顾及儿童与儿童之间存在的个体差异，让儿童能有在自己水平上得到发展的空间。</a:t>
            </a:r>
            <a:endParaRPr lang="en-US" altLang="zh-CN" sz="2200" dirty="0">
              <a:solidFill>
                <a:schemeClr val="bg2">
                  <a:lumMod val="25000"/>
                </a:schemeClr>
              </a:solidFill>
              <a:latin typeface="微软雅黑" pitchFamily="34" charset="-122"/>
              <a:ea typeface="微软雅黑" pitchFamily="34" charset="-122"/>
            </a:endParaRPr>
          </a:p>
          <a:p>
            <a:pPr indent="561340" fontAlgn="auto">
              <a:lnSpc>
                <a:spcPct val="150000"/>
              </a:lnSpc>
            </a:pPr>
            <a:endParaRPr lang="zh-CN" altLang="en-US" sz="2200" dirty="0">
              <a:solidFill>
                <a:schemeClr val="bg2">
                  <a:lumMod val="25000"/>
                </a:schemeClr>
              </a:solidFill>
              <a:latin typeface="微软雅黑" pitchFamily="34" charset="-122"/>
              <a:ea typeface="微软雅黑" pitchFamily="34" charset="-122"/>
            </a:endParaRPr>
          </a:p>
          <a:p>
            <a:pPr indent="561340" fontAlgn="auto">
              <a:lnSpc>
                <a:spcPct val="150000"/>
              </a:lnSpc>
            </a:pPr>
            <a:r>
              <a:rPr lang="zh-CN" altLang="en-US" sz="2200" dirty="0">
                <a:solidFill>
                  <a:schemeClr val="bg2">
                    <a:lumMod val="25000"/>
                  </a:schemeClr>
                </a:solidFill>
                <a:latin typeface="微软雅黑" pitchFamily="34" charset="-122"/>
                <a:ea typeface="微软雅黑" pitchFamily="34" charset="-122"/>
              </a:rPr>
              <a:t>这类介于高、低结构课程之间的幼儿园课程，其课程目标常会同时存在“显性目标”和“隐性目标”。“显性目标”往往表述的是对儿童学习的一些基本的要求和标准，</a:t>
            </a:r>
            <a:r>
              <a:rPr lang="en-US" altLang="zh-CN" sz="2200" dirty="0">
                <a:solidFill>
                  <a:schemeClr val="bg2">
                    <a:lumMod val="25000"/>
                  </a:schemeClr>
                </a:solidFill>
                <a:latin typeface="微软雅黑" pitchFamily="34" charset="-122"/>
                <a:ea typeface="微软雅黑" pitchFamily="34" charset="-122"/>
              </a:rPr>
              <a:t>“</a:t>
            </a:r>
            <a:r>
              <a:rPr lang="zh-CN" altLang="en-US" sz="2200" dirty="0">
                <a:solidFill>
                  <a:schemeClr val="bg2">
                    <a:lumMod val="25000"/>
                  </a:schemeClr>
                </a:solidFill>
                <a:latin typeface="微软雅黑" pitchFamily="34" charset="-122"/>
                <a:ea typeface="微软雅黑" pitchFamily="34" charset="-122"/>
              </a:rPr>
              <a:t>隐性目标”往往表述的是儿童能有在自己水平上得到发展的东西。</a:t>
            </a:r>
          </a:p>
        </p:txBody>
      </p:sp>
      <p:sp>
        <p:nvSpPr>
          <p:cNvPr id="11" name="标题 10"/>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四、 幼儿园课程编制中内容的选择和组织</a:t>
            </a:r>
          </a:p>
        </p:txBody>
      </p:sp>
      <p:sp>
        <p:nvSpPr>
          <p:cNvPr id="5" name="文本框 4"/>
          <p:cNvSpPr txBox="1"/>
          <p:nvPr/>
        </p:nvSpPr>
        <p:spPr>
          <a:xfrm>
            <a:off x="1449705" y="1016635"/>
            <a:ext cx="3016885" cy="501650"/>
          </a:xfrm>
          <a:prstGeom prst="rect">
            <a:avLst/>
          </a:prstGeom>
          <a:noFill/>
        </p:spPr>
        <p:txBody>
          <a:bodyPr wrap="none" rtlCol="0" anchor="t">
            <a:spAutoFit/>
          </a:bodyPr>
          <a:lstStyle/>
          <a:p>
            <a:pPr algn="l">
              <a:lnSpc>
                <a:spcPts val="3200"/>
              </a:lnSpc>
            </a:pPr>
            <a:r>
              <a:rPr sz="2400" b="1" dirty="0">
                <a:solidFill>
                  <a:schemeClr val="accent5">
                    <a:lumMod val="75000"/>
                  </a:schemeClr>
                </a:solidFill>
                <a:latin typeface="微软雅黑" pitchFamily="34" charset="-122"/>
                <a:ea typeface="微软雅黑" pitchFamily="34" charset="-122"/>
                <a:sym typeface="+mn-ea"/>
              </a:rPr>
              <a:t>一、 课程实施的取向</a:t>
            </a: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23678" y="2952750"/>
            <a:ext cx="4098925" cy="76835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a:t>
            </a:r>
            <a:r>
              <a:rPr kumimoji="0" lang="zh-CN"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内容</a:t>
            </a:r>
          </a:p>
        </p:txBody>
      </p:sp>
      <p:sp>
        <p:nvSpPr>
          <p:cNvPr id="2" name="圆角矩形 1"/>
          <p:cNvSpPr/>
          <p:nvPr>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lstStyle/>
          <a:p>
            <a:pPr algn="r"/>
            <a:r>
              <a:rPr lang="zh-CN" altLang="en-US" sz="5400" b="1">
                <a:solidFill>
                  <a:schemeClr val="bg1"/>
                </a:solidFill>
                <a:sym typeface="+mn-ea"/>
              </a:rPr>
              <a:t>第三节</a:t>
            </a: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4"/>
          <p:cNvSpPr>
            <a:spLocks noChangeArrowheads="1"/>
          </p:cNvSpPr>
          <p:nvPr/>
        </p:nvSpPr>
        <p:spPr bwMode="auto">
          <a:xfrm>
            <a:off x="5405567" y="2723616"/>
            <a:ext cx="971550" cy="976614"/>
          </a:xfrm>
          <a:prstGeom prst="ellipse">
            <a:avLst/>
          </a:prstGeom>
          <a:solidFill>
            <a:schemeClr val="accent4"/>
          </a:solidFill>
          <a:ln w="6350">
            <a:solidFill>
              <a:schemeClr val="bg1"/>
            </a:solidFill>
          </a:ln>
        </p:spPr>
        <p:txBody>
          <a:bodyPr/>
          <a:lstStyle/>
          <a:p>
            <a:endParaRPr lang="zh-CN" altLang="en-US"/>
          </a:p>
        </p:txBody>
      </p:sp>
      <p:sp>
        <p:nvSpPr>
          <p:cNvPr id="5" name="Freeform 15"/>
          <p:cNvSpPr/>
          <p:nvPr/>
        </p:nvSpPr>
        <p:spPr bwMode="auto">
          <a:xfrm>
            <a:off x="5894517" y="2517176"/>
            <a:ext cx="688975" cy="693952"/>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bg1">
                <a:lumMod val="50000"/>
              </a:schemeClr>
            </a:solidFill>
            <a:prstDash val="solid"/>
            <a:round/>
            <a:head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6" name="Oval 16"/>
          <p:cNvSpPr>
            <a:spLocks noChangeArrowheads="1"/>
          </p:cNvSpPr>
          <p:nvPr/>
        </p:nvSpPr>
        <p:spPr bwMode="auto">
          <a:xfrm>
            <a:off x="2541632" y="3755809"/>
            <a:ext cx="974725" cy="975026"/>
          </a:xfrm>
          <a:prstGeom prst="ellipse">
            <a:avLst/>
          </a:prstGeom>
          <a:solidFill>
            <a:schemeClr val="accent2">
              <a:lumMod val="90000"/>
            </a:schemeClr>
          </a:solidFill>
          <a:ln w="6350">
            <a:solidFill>
              <a:schemeClr val="bg1"/>
            </a:solidFill>
          </a:ln>
        </p:spPr>
        <p:txBody>
          <a:bodyPr/>
          <a:lstStyle/>
          <a:p>
            <a:endParaRPr lang="zh-CN" altLang="en-US"/>
          </a:p>
        </p:txBody>
      </p:sp>
      <p:sp>
        <p:nvSpPr>
          <p:cNvPr id="7" name="Freeform 17"/>
          <p:cNvSpPr/>
          <p:nvPr/>
        </p:nvSpPr>
        <p:spPr bwMode="auto">
          <a:xfrm>
            <a:off x="3028995" y="4243323"/>
            <a:ext cx="693737" cy="693951"/>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bg1">
                <a:lumMod val="50000"/>
              </a:schemeClr>
            </a:solidFill>
            <a:prstDash val="solid"/>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8" name="Oval 18"/>
          <p:cNvSpPr>
            <a:spLocks noChangeArrowheads="1"/>
          </p:cNvSpPr>
          <p:nvPr/>
        </p:nvSpPr>
        <p:spPr bwMode="auto">
          <a:xfrm>
            <a:off x="8555254" y="3755809"/>
            <a:ext cx="976313" cy="975026"/>
          </a:xfrm>
          <a:prstGeom prst="ellipse">
            <a:avLst/>
          </a:prstGeom>
          <a:solidFill>
            <a:schemeClr val="accent5"/>
          </a:solidFill>
          <a:ln w="6350">
            <a:solidFill>
              <a:schemeClr val="bg1"/>
            </a:solidFill>
          </a:ln>
        </p:spPr>
        <p:txBody>
          <a:bodyPr/>
          <a:lstStyle/>
          <a:p>
            <a:endParaRPr lang="zh-CN" altLang="en-US"/>
          </a:p>
        </p:txBody>
      </p:sp>
      <p:sp>
        <p:nvSpPr>
          <p:cNvPr id="9" name="Freeform 19"/>
          <p:cNvSpPr/>
          <p:nvPr/>
        </p:nvSpPr>
        <p:spPr bwMode="auto">
          <a:xfrm>
            <a:off x="9042616" y="4243323"/>
            <a:ext cx="690562" cy="693951"/>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bg1">
                <a:lumMod val="50000"/>
              </a:schemeClr>
            </a:solidFill>
            <a:prstDash val="solid"/>
            <a:roun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bg1">
                  <a:lumMod val="50000"/>
                </a:schemeClr>
              </a:solidFill>
            </a:endParaRPr>
          </a:p>
        </p:txBody>
      </p:sp>
      <p:sp>
        <p:nvSpPr>
          <p:cNvPr id="10" name="Rectangle 32"/>
          <p:cNvSpPr>
            <a:spLocks noChangeArrowheads="1"/>
          </p:cNvSpPr>
          <p:nvPr/>
        </p:nvSpPr>
        <p:spPr bwMode="auto">
          <a:xfrm>
            <a:off x="2212975" y="2929890"/>
            <a:ext cx="159258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pPr>
            <a:r>
              <a:rPr lang="zh-CN" altLang="en-US" sz="2400" b="1" dirty="0">
                <a:solidFill>
                  <a:srgbClr val="587087"/>
                </a:solidFill>
                <a:latin typeface="微软雅黑" pitchFamily="34" charset="-122"/>
                <a:ea typeface="微软雅黑" pitchFamily="34" charset="-122"/>
              </a:rPr>
              <a:t>课程实施的忠实取向</a:t>
            </a:r>
          </a:p>
        </p:txBody>
      </p:sp>
      <p:sp>
        <p:nvSpPr>
          <p:cNvPr id="11" name="Rectangle 34"/>
          <p:cNvSpPr>
            <a:spLocks noChangeArrowheads="1"/>
          </p:cNvSpPr>
          <p:nvPr/>
        </p:nvSpPr>
        <p:spPr bwMode="auto">
          <a:xfrm>
            <a:off x="8220075" y="2938780"/>
            <a:ext cx="178054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pPr>
            <a:r>
              <a:rPr lang="zh-CN" altLang="en-US" sz="2400" b="1" dirty="0">
                <a:solidFill>
                  <a:srgbClr val="587087"/>
                </a:solidFill>
                <a:latin typeface="微软雅黑" pitchFamily="34" charset="-122"/>
                <a:ea typeface="微软雅黑" pitchFamily="34" charset="-122"/>
              </a:rPr>
              <a:t>课程实施的创生取向</a:t>
            </a:r>
          </a:p>
        </p:txBody>
      </p:sp>
      <p:sp>
        <p:nvSpPr>
          <p:cNvPr id="12" name="Rectangle 35"/>
          <p:cNvSpPr>
            <a:spLocks noChangeArrowheads="1"/>
          </p:cNvSpPr>
          <p:nvPr/>
        </p:nvSpPr>
        <p:spPr bwMode="auto">
          <a:xfrm>
            <a:off x="4751070" y="3988435"/>
            <a:ext cx="208915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pPr>
            <a:r>
              <a:rPr lang="zh-CN" altLang="en-US" sz="2400" b="1" dirty="0">
                <a:solidFill>
                  <a:srgbClr val="587087"/>
                </a:solidFill>
                <a:latin typeface="微软雅黑" pitchFamily="34" charset="-122"/>
                <a:ea typeface="微软雅黑" pitchFamily="34" charset="-122"/>
              </a:rPr>
              <a:t>课程实施的相互适应取向</a:t>
            </a:r>
          </a:p>
        </p:txBody>
      </p:sp>
      <p:grpSp>
        <p:nvGrpSpPr>
          <p:cNvPr id="13" name="组合 12"/>
          <p:cNvGrpSpPr/>
          <p:nvPr/>
        </p:nvGrpSpPr>
        <p:grpSpPr>
          <a:xfrm>
            <a:off x="8903462" y="4027324"/>
            <a:ext cx="278308" cy="431998"/>
            <a:chOff x="8402638" y="-3309938"/>
            <a:chExt cx="212725" cy="330201"/>
          </a:xfrm>
        </p:grpSpPr>
        <p:sp>
          <p:nvSpPr>
            <p:cNvPr id="14" name="Freeform 6"/>
            <p:cNvSpPr/>
            <p:nvPr/>
          </p:nvSpPr>
          <p:spPr bwMode="auto">
            <a:xfrm>
              <a:off x="8420100" y="-3309938"/>
              <a:ext cx="176212" cy="146050"/>
            </a:xfrm>
            <a:custGeom>
              <a:avLst/>
              <a:gdLst>
                <a:gd name="T0" fmla="*/ 47 w 47"/>
                <a:gd name="T1" fmla="*/ 39 h 39"/>
                <a:gd name="T2" fmla="*/ 47 w 47"/>
                <a:gd name="T3" fmla="*/ 21 h 39"/>
                <a:gd name="T4" fmla="*/ 47 w 47"/>
                <a:gd name="T5" fmla="*/ 21 h 39"/>
                <a:gd name="T6" fmla="*/ 24 w 47"/>
                <a:gd name="T7" fmla="*/ 0 h 39"/>
                <a:gd name="T8" fmla="*/ 0 w 47"/>
                <a:gd name="T9" fmla="*/ 21 h 39"/>
                <a:gd name="T10" fmla="*/ 0 w 47"/>
                <a:gd name="T11" fmla="*/ 26 h 39"/>
                <a:gd name="T12" fmla="*/ 0 w 47"/>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7" h="39">
                  <a:moveTo>
                    <a:pt x="47" y="39"/>
                  </a:moveTo>
                  <a:cubicBezTo>
                    <a:pt x="47" y="21"/>
                    <a:pt x="47" y="21"/>
                    <a:pt x="47" y="21"/>
                  </a:cubicBezTo>
                  <a:cubicBezTo>
                    <a:pt x="47" y="21"/>
                    <a:pt x="47" y="21"/>
                    <a:pt x="47" y="21"/>
                  </a:cubicBezTo>
                  <a:cubicBezTo>
                    <a:pt x="47" y="9"/>
                    <a:pt x="36" y="0"/>
                    <a:pt x="24" y="0"/>
                  </a:cubicBezTo>
                  <a:cubicBezTo>
                    <a:pt x="11" y="0"/>
                    <a:pt x="0" y="9"/>
                    <a:pt x="0" y="21"/>
                  </a:cubicBezTo>
                  <a:cubicBezTo>
                    <a:pt x="0" y="21"/>
                    <a:pt x="0" y="26"/>
                    <a:pt x="0" y="26"/>
                  </a:cubicBezTo>
                  <a:cubicBezTo>
                    <a:pt x="0" y="39"/>
                    <a:pt x="0" y="39"/>
                    <a:pt x="0" y="39"/>
                  </a:cubicBezTo>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 name="Freeform 7"/>
            <p:cNvSpPr>
              <a:spLocks noEditPoints="1"/>
            </p:cNvSpPr>
            <p:nvPr/>
          </p:nvSpPr>
          <p:spPr bwMode="auto">
            <a:xfrm>
              <a:off x="8402638" y="-3133725"/>
              <a:ext cx="212725" cy="153988"/>
            </a:xfrm>
            <a:custGeom>
              <a:avLst/>
              <a:gdLst>
                <a:gd name="T0" fmla="*/ 55 w 57"/>
                <a:gd name="T1" fmla="*/ 0 h 41"/>
                <a:gd name="T2" fmla="*/ 3 w 57"/>
                <a:gd name="T3" fmla="*/ 0 h 41"/>
                <a:gd name="T4" fmla="*/ 0 w 57"/>
                <a:gd name="T5" fmla="*/ 2 h 41"/>
                <a:gd name="T6" fmla="*/ 0 w 57"/>
                <a:gd name="T7" fmla="*/ 39 h 41"/>
                <a:gd name="T8" fmla="*/ 3 w 57"/>
                <a:gd name="T9" fmla="*/ 41 h 41"/>
                <a:gd name="T10" fmla="*/ 55 w 57"/>
                <a:gd name="T11" fmla="*/ 41 h 41"/>
                <a:gd name="T12" fmla="*/ 57 w 57"/>
                <a:gd name="T13" fmla="*/ 39 h 41"/>
                <a:gd name="T14" fmla="*/ 57 w 57"/>
                <a:gd name="T15" fmla="*/ 2 h 41"/>
                <a:gd name="T16" fmla="*/ 55 w 57"/>
                <a:gd name="T17" fmla="*/ 0 h 41"/>
                <a:gd name="T18" fmla="*/ 30 w 57"/>
                <a:gd name="T19" fmla="*/ 19 h 41"/>
                <a:gd name="T20" fmla="*/ 32 w 57"/>
                <a:gd name="T21" fmla="*/ 26 h 41"/>
                <a:gd name="T22" fmla="*/ 31 w 57"/>
                <a:gd name="T23" fmla="*/ 27 h 41"/>
                <a:gd name="T24" fmla="*/ 30 w 57"/>
                <a:gd name="T25" fmla="*/ 27 h 41"/>
                <a:gd name="T26" fmla="*/ 27 w 57"/>
                <a:gd name="T27" fmla="*/ 27 h 41"/>
                <a:gd name="T28" fmla="*/ 26 w 57"/>
                <a:gd name="T29" fmla="*/ 27 h 41"/>
                <a:gd name="T30" fmla="*/ 26 w 57"/>
                <a:gd name="T31" fmla="*/ 26 h 41"/>
                <a:gd name="T32" fmla="*/ 27 w 57"/>
                <a:gd name="T33" fmla="*/ 19 h 41"/>
                <a:gd name="T34" fmla="*/ 24 w 57"/>
                <a:gd name="T35" fmla="*/ 15 h 41"/>
                <a:gd name="T36" fmla="*/ 29 w 57"/>
                <a:gd name="T37" fmla="*/ 10 h 41"/>
                <a:gd name="T38" fmla="*/ 33 w 57"/>
                <a:gd name="T39" fmla="*/ 15 h 41"/>
                <a:gd name="T40" fmla="*/ 30 w 57"/>
                <a:gd name="T41" fmla="*/ 1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7" h="41">
                  <a:moveTo>
                    <a:pt x="55" y="0"/>
                  </a:moveTo>
                  <a:cubicBezTo>
                    <a:pt x="3" y="0"/>
                    <a:pt x="3" y="0"/>
                    <a:pt x="3" y="0"/>
                  </a:cubicBezTo>
                  <a:cubicBezTo>
                    <a:pt x="1" y="0"/>
                    <a:pt x="0" y="1"/>
                    <a:pt x="0" y="2"/>
                  </a:cubicBezTo>
                  <a:cubicBezTo>
                    <a:pt x="0" y="39"/>
                    <a:pt x="0" y="39"/>
                    <a:pt x="0" y="39"/>
                  </a:cubicBezTo>
                  <a:cubicBezTo>
                    <a:pt x="0" y="40"/>
                    <a:pt x="1" y="41"/>
                    <a:pt x="3" y="41"/>
                  </a:cubicBezTo>
                  <a:cubicBezTo>
                    <a:pt x="55" y="41"/>
                    <a:pt x="55" y="41"/>
                    <a:pt x="55" y="41"/>
                  </a:cubicBezTo>
                  <a:cubicBezTo>
                    <a:pt x="56" y="41"/>
                    <a:pt x="57" y="40"/>
                    <a:pt x="57" y="39"/>
                  </a:cubicBezTo>
                  <a:cubicBezTo>
                    <a:pt x="57" y="2"/>
                    <a:pt x="57" y="2"/>
                    <a:pt x="57" y="2"/>
                  </a:cubicBezTo>
                  <a:cubicBezTo>
                    <a:pt x="57" y="1"/>
                    <a:pt x="56" y="0"/>
                    <a:pt x="55" y="0"/>
                  </a:cubicBezTo>
                  <a:close/>
                  <a:moveTo>
                    <a:pt x="30" y="19"/>
                  </a:moveTo>
                  <a:cubicBezTo>
                    <a:pt x="32" y="26"/>
                    <a:pt x="32" y="26"/>
                    <a:pt x="32" y="26"/>
                  </a:cubicBezTo>
                  <a:cubicBezTo>
                    <a:pt x="32" y="26"/>
                    <a:pt x="32" y="27"/>
                    <a:pt x="31" y="27"/>
                  </a:cubicBezTo>
                  <a:cubicBezTo>
                    <a:pt x="31" y="27"/>
                    <a:pt x="31" y="27"/>
                    <a:pt x="30" y="27"/>
                  </a:cubicBezTo>
                  <a:cubicBezTo>
                    <a:pt x="27" y="27"/>
                    <a:pt x="27" y="27"/>
                    <a:pt x="27" y="27"/>
                  </a:cubicBezTo>
                  <a:cubicBezTo>
                    <a:pt x="27" y="27"/>
                    <a:pt x="26" y="27"/>
                    <a:pt x="26" y="27"/>
                  </a:cubicBezTo>
                  <a:cubicBezTo>
                    <a:pt x="26" y="27"/>
                    <a:pt x="26" y="26"/>
                    <a:pt x="26" y="26"/>
                  </a:cubicBezTo>
                  <a:cubicBezTo>
                    <a:pt x="27" y="19"/>
                    <a:pt x="27" y="19"/>
                    <a:pt x="27" y="19"/>
                  </a:cubicBezTo>
                  <a:cubicBezTo>
                    <a:pt x="25" y="18"/>
                    <a:pt x="24" y="17"/>
                    <a:pt x="24" y="15"/>
                  </a:cubicBezTo>
                  <a:cubicBezTo>
                    <a:pt x="24" y="12"/>
                    <a:pt x="26" y="10"/>
                    <a:pt x="29" y="10"/>
                  </a:cubicBezTo>
                  <a:cubicBezTo>
                    <a:pt x="31" y="10"/>
                    <a:pt x="33" y="12"/>
                    <a:pt x="33" y="15"/>
                  </a:cubicBezTo>
                  <a:cubicBezTo>
                    <a:pt x="33" y="17"/>
                    <a:pt x="32" y="18"/>
                    <a:pt x="30" y="19"/>
                  </a:cubicBezTo>
                  <a:close/>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16" name="Freeform 14"/>
          <p:cNvSpPr/>
          <p:nvPr/>
        </p:nvSpPr>
        <p:spPr bwMode="auto">
          <a:xfrm>
            <a:off x="5712748" y="3012105"/>
            <a:ext cx="363537" cy="390525"/>
          </a:xfrm>
          <a:custGeom>
            <a:avLst/>
            <a:gdLst>
              <a:gd name="T0" fmla="*/ 91 w 97"/>
              <a:gd name="T1" fmla="*/ 56 h 104"/>
              <a:gd name="T2" fmla="*/ 53 w 97"/>
              <a:gd name="T3" fmla="*/ 93 h 104"/>
              <a:gd name="T4" fmla="*/ 11 w 97"/>
              <a:gd name="T5" fmla="*/ 93 h 104"/>
              <a:gd name="T6" fmla="*/ 11 w 97"/>
              <a:gd name="T7" fmla="*/ 53 h 104"/>
              <a:gd name="T8" fmla="*/ 59 w 97"/>
              <a:gd name="T9" fmla="*/ 8 h 104"/>
              <a:gd name="T10" fmla="*/ 88 w 97"/>
              <a:gd name="T11" fmla="*/ 8 h 104"/>
              <a:gd name="T12" fmla="*/ 88 w 97"/>
              <a:gd name="T13" fmla="*/ 36 h 104"/>
              <a:gd name="T14" fmla="*/ 47 w 97"/>
              <a:gd name="T15" fmla="*/ 76 h 104"/>
              <a:gd name="T16" fmla="*/ 29 w 97"/>
              <a:gd name="T17" fmla="*/ 76 h 104"/>
              <a:gd name="T18" fmla="*/ 29 w 97"/>
              <a:gd name="T19" fmla="*/ 59 h 104"/>
              <a:gd name="T20" fmla="*/ 62 w 97"/>
              <a:gd name="T21" fmla="*/ 27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 h="104">
                <a:moveTo>
                  <a:pt x="91" y="56"/>
                </a:moveTo>
                <a:cubicBezTo>
                  <a:pt x="53" y="93"/>
                  <a:pt x="53" y="93"/>
                  <a:pt x="53" y="93"/>
                </a:cubicBezTo>
                <a:cubicBezTo>
                  <a:pt x="42" y="104"/>
                  <a:pt x="23" y="104"/>
                  <a:pt x="11" y="93"/>
                </a:cubicBezTo>
                <a:cubicBezTo>
                  <a:pt x="0" y="82"/>
                  <a:pt x="0" y="64"/>
                  <a:pt x="11" y="53"/>
                </a:cubicBezTo>
                <a:cubicBezTo>
                  <a:pt x="59" y="8"/>
                  <a:pt x="59" y="8"/>
                  <a:pt x="59" y="8"/>
                </a:cubicBezTo>
                <a:cubicBezTo>
                  <a:pt x="67" y="0"/>
                  <a:pt x="80" y="0"/>
                  <a:pt x="88" y="8"/>
                </a:cubicBezTo>
                <a:cubicBezTo>
                  <a:pt x="97" y="15"/>
                  <a:pt x="97" y="28"/>
                  <a:pt x="88" y="36"/>
                </a:cubicBezTo>
                <a:cubicBezTo>
                  <a:pt x="47" y="76"/>
                  <a:pt x="47" y="76"/>
                  <a:pt x="47" y="76"/>
                </a:cubicBezTo>
                <a:cubicBezTo>
                  <a:pt x="42" y="80"/>
                  <a:pt x="34" y="80"/>
                  <a:pt x="29" y="76"/>
                </a:cubicBezTo>
                <a:cubicBezTo>
                  <a:pt x="24" y="71"/>
                  <a:pt x="24" y="63"/>
                  <a:pt x="29" y="59"/>
                </a:cubicBezTo>
                <a:cubicBezTo>
                  <a:pt x="62" y="27"/>
                  <a:pt x="62" y="27"/>
                  <a:pt x="62" y="27"/>
                </a:cubicBezTo>
              </a:path>
            </a:pathLst>
          </a:cu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17" name="组合 16"/>
          <p:cNvGrpSpPr/>
          <p:nvPr/>
        </p:nvGrpSpPr>
        <p:grpSpPr>
          <a:xfrm>
            <a:off x="2871831" y="4055998"/>
            <a:ext cx="314325" cy="374650"/>
            <a:chOff x="6932613" y="-3332163"/>
            <a:chExt cx="314325" cy="374650"/>
          </a:xfrm>
        </p:grpSpPr>
        <p:sp>
          <p:nvSpPr>
            <p:cNvPr id="18" name="Oval 28"/>
            <p:cNvSpPr>
              <a:spLocks noChangeArrowheads="1"/>
            </p:cNvSpPr>
            <p:nvPr/>
          </p:nvSpPr>
          <p:spPr bwMode="auto">
            <a:xfrm>
              <a:off x="6932613" y="-3271838"/>
              <a:ext cx="314325" cy="314325"/>
            </a:xfrm>
            <a:prstGeom prst="ellipse">
              <a:avLst/>
            </a:prstGeom>
            <a:noFill/>
            <a:ln w="1270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 name="Line 29"/>
            <p:cNvSpPr>
              <a:spLocks noChangeShapeType="1"/>
            </p:cNvSpPr>
            <p:nvPr/>
          </p:nvSpPr>
          <p:spPr bwMode="auto">
            <a:xfrm flipV="1">
              <a:off x="7089775" y="-3241675"/>
              <a:ext cx="0" cy="12700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30"/>
            <p:cNvSpPr>
              <a:spLocks noChangeShapeType="1"/>
            </p:cNvSpPr>
            <p:nvPr/>
          </p:nvSpPr>
          <p:spPr bwMode="auto">
            <a:xfrm>
              <a:off x="7089775" y="-3321050"/>
              <a:ext cx="0" cy="3810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Line 31"/>
            <p:cNvSpPr>
              <a:spLocks noChangeShapeType="1"/>
            </p:cNvSpPr>
            <p:nvPr/>
          </p:nvSpPr>
          <p:spPr bwMode="auto">
            <a:xfrm>
              <a:off x="7059613" y="-3332163"/>
              <a:ext cx="60325" cy="0"/>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3" name="Line 32"/>
            <p:cNvSpPr>
              <a:spLocks noChangeShapeType="1"/>
            </p:cNvSpPr>
            <p:nvPr/>
          </p:nvSpPr>
          <p:spPr bwMode="auto">
            <a:xfrm flipV="1">
              <a:off x="7089775" y="-3208338"/>
              <a:ext cx="93662" cy="93663"/>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4" name="Line 33"/>
            <p:cNvSpPr>
              <a:spLocks noChangeShapeType="1"/>
            </p:cNvSpPr>
            <p:nvPr/>
          </p:nvSpPr>
          <p:spPr bwMode="auto">
            <a:xfrm flipV="1">
              <a:off x="7213600" y="-3271838"/>
              <a:ext cx="33337" cy="33338"/>
            </a:xfrm>
            <a:prstGeom prst="line">
              <a:avLst/>
            </a:prstGeom>
            <a:noFill/>
            <a:ln w="1270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25" name="矩形 24"/>
          <p:cNvSpPr/>
          <p:nvPr/>
        </p:nvSpPr>
        <p:spPr>
          <a:xfrm>
            <a:off x="1300565" y="1329332"/>
            <a:ext cx="2688822" cy="1614805"/>
          </a:xfrm>
          <a:prstGeom prst="rect">
            <a:avLst/>
          </a:prstGeom>
        </p:spPr>
        <p:txBody>
          <a:bodyPr wrap="square">
            <a:spAutoFit/>
          </a:bodyPr>
          <a:lstStyle/>
          <a:p>
            <a:pPr fontAlgn="auto">
              <a:lnSpc>
                <a:spcPct val="150000"/>
              </a:lnSpc>
            </a:pPr>
            <a:r>
              <a:rPr lang="zh-CN" altLang="zh-CN" sz="2200" dirty="0">
                <a:solidFill>
                  <a:srgbClr val="000000"/>
                </a:solidFill>
                <a:latin typeface="微软雅黑" pitchFamily="34" charset="-122"/>
                <a:ea typeface="微软雅黑" pitchFamily="34" charset="-122"/>
                <a:cs typeface="Times New Roman" panose="02020603050405020304" pitchFamily="18" charset="0"/>
              </a:rPr>
              <a:t>将课程实施的过程看作忠实执行课程计划的过程。</a:t>
            </a:r>
            <a:endParaRPr lang="zh-CN" altLang="en-US" sz="2200" dirty="0">
              <a:latin typeface="微软雅黑" pitchFamily="34" charset="-122"/>
              <a:ea typeface="微软雅黑" pitchFamily="34" charset="-122"/>
            </a:endParaRPr>
          </a:p>
        </p:txBody>
      </p:sp>
      <p:sp>
        <p:nvSpPr>
          <p:cNvPr id="26" name="矩形 25"/>
          <p:cNvSpPr/>
          <p:nvPr/>
        </p:nvSpPr>
        <p:spPr>
          <a:xfrm>
            <a:off x="3818255" y="4853305"/>
            <a:ext cx="3871595" cy="1614805"/>
          </a:xfrm>
          <a:prstGeom prst="rect">
            <a:avLst/>
          </a:prstGeom>
        </p:spPr>
        <p:txBody>
          <a:bodyPr wrap="square">
            <a:spAutoFit/>
          </a:bodyPr>
          <a:lstStyle/>
          <a:p>
            <a:pPr fontAlgn="auto">
              <a:lnSpc>
                <a:spcPct val="150000"/>
              </a:lnSpc>
            </a:pPr>
            <a:r>
              <a:rPr lang="zh-CN" altLang="en-US" sz="2200" dirty="0">
                <a:solidFill>
                  <a:srgbClr val="000000"/>
                </a:solidFill>
                <a:latin typeface="微软雅黑" pitchFamily="34" charset="-122"/>
                <a:ea typeface="微软雅黑" pitchFamily="34" charset="-122"/>
                <a:cs typeface="Times New Roman" panose="02020603050405020304" pitchFamily="18" charset="0"/>
              </a:rPr>
              <a:t>将课程实施的过程看作是课程计划者与实施者之间通过协商而相互适应的过程</a:t>
            </a:r>
            <a:r>
              <a:rPr lang="zh-CN" altLang="zh-CN" sz="2200" dirty="0">
                <a:solidFill>
                  <a:srgbClr val="000000"/>
                </a:solidFill>
                <a:latin typeface="微软雅黑" pitchFamily="34" charset="-122"/>
                <a:ea typeface="微软雅黑" pitchFamily="34" charset="-122"/>
                <a:cs typeface="Times New Roman" panose="02020603050405020304" pitchFamily="18" charset="0"/>
              </a:rPr>
              <a:t>。</a:t>
            </a:r>
            <a:endParaRPr lang="zh-CN" altLang="en-US" sz="2200" dirty="0">
              <a:latin typeface="微软雅黑" pitchFamily="34" charset="-122"/>
              <a:ea typeface="微软雅黑" pitchFamily="34" charset="-122"/>
            </a:endParaRPr>
          </a:p>
        </p:txBody>
      </p:sp>
      <p:sp>
        <p:nvSpPr>
          <p:cNvPr id="27" name="矩形 26"/>
          <p:cNvSpPr/>
          <p:nvPr/>
        </p:nvSpPr>
        <p:spPr>
          <a:xfrm>
            <a:off x="7697470" y="1184275"/>
            <a:ext cx="2980690" cy="1614805"/>
          </a:xfrm>
          <a:prstGeom prst="rect">
            <a:avLst/>
          </a:prstGeom>
        </p:spPr>
        <p:txBody>
          <a:bodyPr wrap="square">
            <a:spAutoFit/>
          </a:bodyPr>
          <a:lstStyle/>
          <a:p>
            <a:pPr fontAlgn="auto">
              <a:lnSpc>
                <a:spcPct val="150000"/>
              </a:lnSpc>
            </a:pPr>
            <a:r>
              <a:rPr lang="zh-CN" altLang="en-US" sz="2200" dirty="0">
                <a:solidFill>
                  <a:srgbClr val="000000"/>
                </a:solidFill>
                <a:latin typeface="微软雅黑" pitchFamily="34" charset="-122"/>
                <a:ea typeface="微软雅黑" pitchFamily="34" charset="-122"/>
                <a:cs typeface="Times New Roman" panose="02020603050405020304" pitchFamily="18" charset="0"/>
              </a:rPr>
              <a:t>将课程实施的过程看作是课程实施们自身创造的过程。</a:t>
            </a:r>
            <a:endParaRPr lang="zh-CN" altLang="en-US" sz="2200" dirty="0">
              <a:latin typeface="微软雅黑" pitchFamily="34" charset="-122"/>
              <a:ea typeface="微软雅黑" pitchFamily="34" charset="-122"/>
            </a:endParaRPr>
          </a:p>
        </p:txBody>
      </p:sp>
      <p:sp>
        <p:nvSpPr>
          <p:cNvPr id="21" name="标题 20"/>
          <p:cNvSpPr>
            <a:spLocks noGrp="1"/>
          </p:cNvSpPr>
          <p:nvPr>
            <p:ph type="title"/>
          </p:nvPr>
        </p:nvSpPr>
        <p:spPr>
          <a:xfrm>
            <a:off x="492760" y="-46355"/>
            <a:ext cx="10515600" cy="874395"/>
          </a:xfrm>
        </p:spPr>
        <p:txBody>
          <a:bodyPr/>
          <a:lstStyle/>
          <a:p>
            <a:r>
              <a:rPr b="1" dirty="0">
                <a:solidFill>
                  <a:schemeClr val="bg1"/>
                </a:solidFill>
                <a:latin typeface="等线" charset="0"/>
                <a:ea typeface="等线" charset="0"/>
                <a:cs typeface="等线" charset="0"/>
              </a:rPr>
              <a:t>一、 课程实施的取向</a:t>
            </a: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a:spLocks noChangeArrowheads="1"/>
          </p:cNvSpPr>
          <p:nvPr/>
        </p:nvSpPr>
        <p:spPr bwMode="auto">
          <a:xfrm>
            <a:off x="3757611" y="2013358"/>
            <a:ext cx="441659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FF7862"/>
                </a:solidFill>
                <a:latin typeface="华文细黑" panose="02010600040101010101" pitchFamily="2" charset="-122"/>
                <a:ea typeface="华文细黑" panose="02010600040101010101" pitchFamily="2" charset="-122"/>
              </a:rPr>
              <a:t>幼儿园课程与社会、文化的适切性</a:t>
            </a:r>
          </a:p>
        </p:txBody>
      </p:sp>
      <p:sp>
        <p:nvSpPr>
          <p:cNvPr id="5" name="文本框 5"/>
          <p:cNvSpPr txBox="1">
            <a:spLocks noChangeArrowheads="1"/>
          </p:cNvSpPr>
          <p:nvPr/>
        </p:nvSpPr>
        <p:spPr bwMode="auto">
          <a:xfrm>
            <a:off x="3704935" y="4250557"/>
            <a:ext cx="300595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92951D"/>
                </a:solidFill>
                <a:latin typeface="华文细黑" panose="02010600040101010101" pitchFamily="2" charset="-122"/>
                <a:ea typeface="华文细黑" panose="02010600040101010101" pitchFamily="2" charset="-122"/>
              </a:rPr>
              <a:t>幼儿园课程变革的需要</a:t>
            </a:r>
          </a:p>
        </p:txBody>
      </p:sp>
      <p:sp>
        <p:nvSpPr>
          <p:cNvPr id="6" name="文本框 5"/>
          <p:cNvSpPr txBox="1">
            <a:spLocks noChangeArrowheads="1"/>
          </p:cNvSpPr>
          <p:nvPr/>
        </p:nvSpPr>
        <p:spPr bwMode="auto">
          <a:xfrm>
            <a:off x="3400307" y="3112108"/>
            <a:ext cx="3570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chemeClr val="accent2">
                    <a:lumMod val="75000"/>
                  </a:schemeClr>
                </a:solidFill>
                <a:latin typeface="华文细黑" panose="02010600040101010101" pitchFamily="2" charset="-122"/>
                <a:ea typeface="华文细黑" panose="02010600040101010101" pitchFamily="2" charset="-122"/>
              </a:rPr>
              <a:t>教育行政部门的推动和支持</a:t>
            </a:r>
          </a:p>
        </p:txBody>
      </p:sp>
      <p:sp>
        <p:nvSpPr>
          <p:cNvPr id="7" name="文本框 5"/>
          <p:cNvSpPr txBox="1">
            <a:spLocks noChangeArrowheads="1"/>
          </p:cNvSpPr>
          <p:nvPr/>
        </p:nvSpPr>
        <p:spPr bwMode="auto">
          <a:xfrm>
            <a:off x="3140678" y="5321510"/>
            <a:ext cx="3570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B28743"/>
                </a:solidFill>
                <a:latin typeface="华文细黑" panose="02010600040101010101" pitchFamily="2" charset="-122"/>
                <a:ea typeface="华文细黑" panose="02010600040101010101" pitchFamily="2" charset="-122"/>
              </a:rPr>
              <a:t>幼儿园课程计划本身的状况</a:t>
            </a:r>
          </a:p>
        </p:txBody>
      </p:sp>
      <p:grpSp>
        <p:nvGrpSpPr>
          <p:cNvPr id="8" name="组合 7"/>
          <p:cNvGrpSpPr/>
          <p:nvPr/>
        </p:nvGrpSpPr>
        <p:grpSpPr>
          <a:xfrm rot="5400000">
            <a:off x="2152206" y="933809"/>
            <a:ext cx="418280" cy="2620294"/>
            <a:chOff x="2819330" y="2946174"/>
            <a:chExt cx="418280" cy="2620294"/>
          </a:xfrm>
        </p:grpSpPr>
        <p:grpSp>
          <p:nvGrpSpPr>
            <p:cNvPr id="9" name="组合 8"/>
            <p:cNvGrpSpPr/>
            <p:nvPr/>
          </p:nvGrpSpPr>
          <p:grpSpPr>
            <a:xfrm>
              <a:off x="2819330" y="2946174"/>
              <a:ext cx="418280" cy="2620294"/>
              <a:chOff x="2819330" y="2946174"/>
              <a:chExt cx="418280" cy="2620294"/>
            </a:xfrm>
          </p:grpSpPr>
          <p:sp>
            <p:nvSpPr>
              <p:cNvPr id="13" name="Oval 12"/>
              <p:cNvSpPr/>
              <p:nvPr/>
            </p:nvSpPr>
            <p:spPr>
              <a:xfrm>
                <a:off x="292470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14" name="Straight Connector 26"/>
              <p:cNvCxnSpPr/>
              <p:nvPr/>
            </p:nvCxnSpPr>
            <p:spPr>
              <a:xfrm rot="16200000" flipH="1">
                <a:off x="2150689"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ardrop 25"/>
              <p:cNvSpPr/>
              <p:nvPr/>
            </p:nvSpPr>
            <p:spPr>
              <a:xfrm rot="8100000">
                <a:off x="2819330" y="2946174"/>
                <a:ext cx="418280" cy="418280"/>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grpSp>
          <p:nvGrpSpPr>
            <p:cNvPr id="10" name="组合 9"/>
            <p:cNvGrpSpPr/>
            <p:nvPr/>
          </p:nvGrpSpPr>
          <p:grpSpPr>
            <a:xfrm>
              <a:off x="2894515" y="3051123"/>
              <a:ext cx="257564" cy="257563"/>
              <a:chOff x="2473104" y="2145028"/>
              <a:chExt cx="359165" cy="359165"/>
            </a:xfrm>
            <a:solidFill>
              <a:schemeClr val="bg1"/>
            </a:solidFill>
          </p:grpSpPr>
          <p:sp>
            <p:nvSpPr>
              <p:cNvPr id="1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1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grpSp>
      </p:grpSp>
      <p:grpSp>
        <p:nvGrpSpPr>
          <p:cNvPr id="16" name="组合 15"/>
          <p:cNvGrpSpPr/>
          <p:nvPr/>
        </p:nvGrpSpPr>
        <p:grpSpPr>
          <a:xfrm rot="5400000">
            <a:off x="2253229" y="2420631"/>
            <a:ext cx="418280" cy="1813841"/>
            <a:chOff x="4320227" y="3752627"/>
            <a:chExt cx="418280" cy="1813841"/>
          </a:xfrm>
        </p:grpSpPr>
        <p:grpSp>
          <p:nvGrpSpPr>
            <p:cNvPr id="17" name="组合 16"/>
            <p:cNvGrpSpPr/>
            <p:nvPr/>
          </p:nvGrpSpPr>
          <p:grpSpPr>
            <a:xfrm>
              <a:off x="4320227" y="3752627"/>
              <a:ext cx="418280" cy="1813841"/>
              <a:chOff x="4320227" y="3752627"/>
              <a:chExt cx="418280" cy="1813841"/>
            </a:xfrm>
          </p:grpSpPr>
          <p:sp>
            <p:nvSpPr>
              <p:cNvPr id="26" name="Oval 14"/>
              <p:cNvSpPr/>
              <p:nvPr/>
            </p:nvSpPr>
            <p:spPr>
              <a:xfrm>
                <a:off x="4424900"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27" name="Straight Connector 34"/>
              <p:cNvCxnSpPr/>
              <p:nvPr/>
            </p:nvCxnSpPr>
            <p:spPr>
              <a:xfrm rot="5400000">
                <a:off x="4064607" y="4892774"/>
                <a:ext cx="928694"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Teardrop 33"/>
              <p:cNvSpPr/>
              <p:nvPr/>
            </p:nvSpPr>
            <p:spPr>
              <a:xfrm rot="8100000">
                <a:off x="4320227" y="3752627"/>
                <a:ext cx="418280" cy="418280"/>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grpSp>
          <p:nvGrpSpPr>
            <p:cNvPr id="18" name="组合 17"/>
            <p:cNvGrpSpPr/>
            <p:nvPr/>
          </p:nvGrpSpPr>
          <p:grpSpPr bwMode="auto">
            <a:xfrm rot="-2700000">
              <a:off x="4401458" y="3883243"/>
              <a:ext cx="230391" cy="231410"/>
              <a:chOff x="5394325" y="2859088"/>
              <a:chExt cx="358775" cy="360362"/>
            </a:xfrm>
            <a:solidFill>
              <a:schemeClr val="bg1"/>
            </a:solidFill>
          </p:grpSpPr>
          <p:sp>
            <p:nvSpPr>
              <p:cNvPr id="19"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0"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2"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3"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4"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5"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grpSp>
      </p:grpSp>
      <p:grpSp>
        <p:nvGrpSpPr>
          <p:cNvPr id="29" name="组合 28"/>
          <p:cNvGrpSpPr/>
          <p:nvPr/>
        </p:nvGrpSpPr>
        <p:grpSpPr>
          <a:xfrm rot="5400000">
            <a:off x="2152206" y="3155853"/>
            <a:ext cx="418280" cy="2620294"/>
            <a:chOff x="5891164" y="2946174"/>
            <a:chExt cx="418280" cy="2620294"/>
          </a:xfrm>
        </p:grpSpPr>
        <p:grpSp>
          <p:nvGrpSpPr>
            <p:cNvPr id="30" name="组合 29"/>
            <p:cNvGrpSpPr/>
            <p:nvPr/>
          </p:nvGrpSpPr>
          <p:grpSpPr>
            <a:xfrm>
              <a:off x="5891164" y="2946174"/>
              <a:ext cx="418280" cy="2620294"/>
              <a:chOff x="5891164" y="2946174"/>
              <a:chExt cx="418280" cy="2620294"/>
            </a:xfrm>
          </p:grpSpPr>
          <p:sp>
            <p:nvSpPr>
              <p:cNvPr id="32" name="Oval 16"/>
              <p:cNvSpPr/>
              <p:nvPr/>
            </p:nvSpPr>
            <p:spPr>
              <a:xfrm>
                <a:off x="5996536"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33" name="Straight Connector 38"/>
              <p:cNvCxnSpPr/>
              <p:nvPr/>
            </p:nvCxnSpPr>
            <p:spPr>
              <a:xfrm rot="16200000" flipH="1">
                <a:off x="5222523"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Teardrop 37"/>
              <p:cNvSpPr/>
              <p:nvPr/>
            </p:nvSpPr>
            <p:spPr>
              <a:xfrm rot="8100000">
                <a:off x="5891164" y="2946174"/>
                <a:ext cx="418280" cy="418280"/>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sp>
          <p:nvSpPr>
            <p:cNvPr id="31" name="AutoShape 112"/>
            <p:cNvSpPr/>
            <p:nvPr/>
          </p:nvSpPr>
          <p:spPr bwMode="auto">
            <a:xfrm>
              <a:off x="5966322" y="3041545"/>
              <a:ext cx="269497" cy="26830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nvGrpSpPr>
          <p:cNvPr id="35" name="组合 34"/>
          <p:cNvGrpSpPr/>
          <p:nvPr/>
        </p:nvGrpSpPr>
        <p:grpSpPr>
          <a:xfrm rot="5400000">
            <a:off x="1932289" y="4630033"/>
            <a:ext cx="418280" cy="1813841"/>
            <a:chOff x="7463499" y="3752627"/>
            <a:chExt cx="418280" cy="1813841"/>
          </a:xfrm>
        </p:grpSpPr>
        <p:sp>
          <p:nvSpPr>
            <p:cNvPr id="36" name="Teardrop 21"/>
            <p:cNvSpPr/>
            <p:nvPr/>
          </p:nvSpPr>
          <p:spPr>
            <a:xfrm rot="8100000">
              <a:off x="7463499" y="3752627"/>
              <a:ext cx="418280" cy="418280"/>
            </a:xfrm>
            <a:prstGeom prst="teardrop">
              <a:avLst>
                <a:gd name="adj" fmla="val 1316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nvGrpSpPr>
            <p:cNvPr id="37" name="组合 36"/>
            <p:cNvGrpSpPr/>
            <p:nvPr/>
          </p:nvGrpSpPr>
          <p:grpSpPr>
            <a:xfrm>
              <a:off x="7551122" y="3862449"/>
              <a:ext cx="240620" cy="1704019"/>
              <a:chOff x="7551122" y="3862449"/>
              <a:chExt cx="240620" cy="1704019"/>
            </a:xfrm>
          </p:grpSpPr>
          <p:sp>
            <p:nvSpPr>
              <p:cNvPr id="38" name="Oval 18"/>
              <p:cNvSpPr/>
              <p:nvPr/>
            </p:nvSpPr>
            <p:spPr>
              <a:xfrm>
                <a:off x="756817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39" name="Straight Connector 24"/>
              <p:cNvCxnSpPr/>
              <p:nvPr/>
            </p:nvCxnSpPr>
            <p:spPr>
              <a:xfrm rot="5400000">
                <a:off x="7207879" y="4892774"/>
                <a:ext cx="928694"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551122" y="3862449"/>
                <a:ext cx="240620" cy="240620"/>
                <a:chOff x="5394312" y="2141343"/>
                <a:chExt cx="359165" cy="359165"/>
              </a:xfrm>
              <a:solidFill>
                <a:sysClr val="window" lastClr="FFFFFF"/>
              </a:solidFill>
            </p:grpSpPr>
            <p:sp>
              <p:nvSpPr>
                <p:cNvPr id="41"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42"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43"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grpSp>
      <p:grpSp>
        <p:nvGrpSpPr>
          <p:cNvPr id="44" name="组合 43"/>
          <p:cNvGrpSpPr/>
          <p:nvPr/>
        </p:nvGrpSpPr>
        <p:grpSpPr>
          <a:xfrm rot="16200000">
            <a:off x="9632163" y="1486827"/>
            <a:ext cx="418280" cy="2620294"/>
            <a:chOff x="2819330" y="2946174"/>
            <a:chExt cx="418280" cy="2620294"/>
          </a:xfrm>
        </p:grpSpPr>
        <p:grpSp>
          <p:nvGrpSpPr>
            <p:cNvPr id="45" name="组合 44"/>
            <p:cNvGrpSpPr/>
            <p:nvPr/>
          </p:nvGrpSpPr>
          <p:grpSpPr>
            <a:xfrm>
              <a:off x="2819330" y="2946174"/>
              <a:ext cx="418280" cy="2620294"/>
              <a:chOff x="2819330" y="2946174"/>
              <a:chExt cx="418280" cy="2620294"/>
            </a:xfrm>
          </p:grpSpPr>
          <p:sp>
            <p:nvSpPr>
              <p:cNvPr id="49" name="Oval 12"/>
              <p:cNvSpPr/>
              <p:nvPr/>
            </p:nvSpPr>
            <p:spPr>
              <a:xfrm>
                <a:off x="292470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50" name="Straight Connector 26"/>
              <p:cNvCxnSpPr/>
              <p:nvPr/>
            </p:nvCxnSpPr>
            <p:spPr>
              <a:xfrm rot="16200000" flipH="1">
                <a:off x="2150689"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ardrop 25"/>
              <p:cNvSpPr/>
              <p:nvPr/>
            </p:nvSpPr>
            <p:spPr>
              <a:xfrm rot="8100000">
                <a:off x="2819330" y="2946174"/>
                <a:ext cx="418280" cy="418280"/>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grpSp>
          <p:nvGrpSpPr>
            <p:cNvPr id="46" name="组合 45"/>
            <p:cNvGrpSpPr/>
            <p:nvPr/>
          </p:nvGrpSpPr>
          <p:grpSpPr>
            <a:xfrm>
              <a:off x="2894515" y="3051123"/>
              <a:ext cx="257564" cy="257563"/>
              <a:chOff x="2473104" y="2145028"/>
              <a:chExt cx="359165" cy="359165"/>
            </a:xfrm>
            <a:solidFill>
              <a:schemeClr val="bg1"/>
            </a:solidFill>
          </p:grpSpPr>
          <p:sp>
            <p:nvSpPr>
              <p:cNvPr id="47"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48"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grpSp>
      </p:grpSp>
      <p:grpSp>
        <p:nvGrpSpPr>
          <p:cNvPr id="52" name="组合 51"/>
          <p:cNvGrpSpPr/>
          <p:nvPr/>
        </p:nvGrpSpPr>
        <p:grpSpPr>
          <a:xfrm rot="16200000">
            <a:off x="9632163" y="2619875"/>
            <a:ext cx="418280" cy="2620294"/>
            <a:chOff x="5891164" y="2946174"/>
            <a:chExt cx="418280" cy="2620294"/>
          </a:xfrm>
        </p:grpSpPr>
        <p:grpSp>
          <p:nvGrpSpPr>
            <p:cNvPr id="53" name="组合 52"/>
            <p:cNvGrpSpPr/>
            <p:nvPr/>
          </p:nvGrpSpPr>
          <p:grpSpPr>
            <a:xfrm>
              <a:off x="5891164" y="2946174"/>
              <a:ext cx="418280" cy="2620294"/>
              <a:chOff x="5891164" y="2946174"/>
              <a:chExt cx="418280" cy="2620294"/>
            </a:xfrm>
          </p:grpSpPr>
          <p:sp>
            <p:nvSpPr>
              <p:cNvPr id="55" name="Oval 16"/>
              <p:cNvSpPr/>
              <p:nvPr/>
            </p:nvSpPr>
            <p:spPr>
              <a:xfrm>
                <a:off x="5996536"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56" name="Straight Connector 38"/>
              <p:cNvCxnSpPr/>
              <p:nvPr/>
            </p:nvCxnSpPr>
            <p:spPr>
              <a:xfrm rot="16200000" flipH="1">
                <a:off x="5222523"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Teardrop 37"/>
              <p:cNvSpPr/>
              <p:nvPr/>
            </p:nvSpPr>
            <p:spPr>
              <a:xfrm rot="8100000">
                <a:off x="5891164" y="2946174"/>
                <a:ext cx="418280" cy="418280"/>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sp>
          <p:nvSpPr>
            <p:cNvPr id="54" name="AutoShape 112"/>
            <p:cNvSpPr/>
            <p:nvPr/>
          </p:nvSpPr>
          <p:spPr bwMode="auto">
            <a:xfrm>
              <a:off x="5966322" y="3041545"/>
              <a:ext cx="269497" cy="26830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nvGrpSpPr>
          <p:cNvPr id="58" name="组合 57"/>
          <p:cNvGrpSpPr/>
          <p:nvPr/>
        </p:nvGrpSpPr>
        <p:grpSpPr>
          <a:xfrm rot="16200000">
            <a:off x="9434269" y="4077383"/>
            <a:ext cx="418280" cy="1813841"/>
            <a:chOff x="7463499" y="3752627"/>
            <a:chExt cx="418280" cy="1813841"/>
          </a:xfrm>
        </p:grpSpPr>
        <p:sp>
          <p:nvSpPr>
            <p:cNvPr id="59" name="Teardrop 21"/>
            <p:cNvSpPr/>
            <p:nvPr/>
          </p:nvSpPr>
          <p:spPr>
            <a:xfrm rot="8100000">
              <a:off x="7463499" y="3752627"/>
              <a:ext cx="418280" cy="418280"/>
            </a:xfrm>
            <a:prstGeom prst="teardrop">
              <a:avLst>
                <a:gd name="adj" fmla="val 1316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nvGrpSpPr>
            <p:cNvPr id="60" name="组合 59"/>
            <p:cNvGrpSpPr/>
            <p:nvPr/>
          </p:nvGrpSpPr>
          <p:grpSpPr>
            <a:xfrm>
              <a:off x="7551122" y="3862449"/>
              <a:ext cx="240620" cy="1704019"/>
              <a:chOff x="7551122" y="3862449"/>
              <a:chExt cx="240620" cy="1704019"/>
            </a:xfrm>
          </p:grpSpPr>
          <p:sp>
            <p:nvSpPr>
              <p:cNvPr id="61" name="Oval 18"/>
              <p:cNvSpPr/>
              <p:nvPr/>
            </p:nvSpPr>
            <p:spPr>
              <a:xfrm>
                <a:off x="756817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62" name="Straight Connector 24"/>
              <p:cNvCxnSpPr/>
              <p:nvPr/>
            </p:nvCxnSpPr>
            <p:spPr>
              <a:xfrm rot="5400000">
                <a:off x="7207879" y="4892774"/>
                <a:ext cx="928694"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7551122" y="3862449"/>
                <a:ext cx="240620" cy="240620"/>
                <a:chOff x="5394312" y="2141343"/>
                <a:chExt cx="359165" cy="359165"/>
              </a:xfrm>
              <a:solidFill>
                <a:sysClr val="window" lastClr="FFFFFF"/>
              </a:solidFill>
            </p:grpSpPr>
            <p:sp>
              <p:nvSpPr>
                <p:cNvPr id="6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6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6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grpSp>
      <p:sp>
        <p:nvSpPr>
          <p:cNvPr id="67" name="文本框 5"/>
          <p:cNvSpPr txBox="1">
            <a:spLocks noChangeArrowheads="1"/>
          </p:cNvSpPr>
          <p:nvPr/>
        </p:nvSpPr>
        <p:spPr bwMode="auto">
          <a:xfrm>
            <a:off x="3942976" y="2566142"/>
            <a:ext cx="441659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FF7862"/>
                </a:solidFill>
                <a:latin typeface="华文细黑" panose="02010600040101010101" pitchFamily="2" charset="-122"/>
                <a:ea typeface="华文细黑" panose="02010600040101010101" pitchFamily="2" charset="-122"/>
              </a:rPr>
              <a:t>幼儿园课程实施的管理和运行机制</a:t>
            </a:r>
          </a:p>
        </p:txBody>
      </p:sp>
      <p:sp>
        <p:nvSpPr>
          <p:cNvPr id="68" name="文本框 5"/>
          <p:cNvSpPr txBox="1">
            <a:spLocks noChangeArrowheads="1"/>
          </p:cNvSpPr>
          <p:nvPr/>
        </p:nvSpPr>
        <p:spPr bwMode="auto">
          <a:xfrm>
            <a:off x="3549635" y="3714578"/>
            <a:ext cx="498085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92951D"/>
                </a:solidFill>
                <a:latin typeface="华文细黑" panose="02010600040101010101" pitchFamily="2" charset="-122"/>
                <a:ea typeface="华文细黑" panose="02010600040101010101" pitchFamily="2" charset="-122"/>
              </a:rPr>
              <a:t>幼儿园课程编制者与实施者之间的沟通</a:t>
            </a:r>
          </a:p>
        </p:txBody>
      </p:sp>
      <p:sp>
        <p:nvSpPr>
          <p:cNvPr id="69" name="文本框 5"/>
          <p:cNvSpPr txBox="1">
            <a:spLocks noChangeArrowheads="1"/>
          </p:cNvSpPr>
          <p:nvPr/>
        </p:nvSpPr>
        <p:spPr bwMode="auto">
          <a:xfrm>
            <a:off x="3981438" y="4744146"/>
            <a:ext cx="46987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B28743"/>
                </a:solidFill>
                <a:latin typeface="华文细黑" panose="02010600040101010101" pitchFamily="2" charset="-122"/>
                <a:ea typeface="华文细黑" panose="02010600040101010101" pitchFamily="2" charset="-122"/>
              </a:rPr>
              <a:t>幼儿园课程实施者本身的水平和能力</a:t>
            </a:r>
          </a:p>
        </p:txBody>
      </p:sp>
      <p:sp>
        <p:nvSpPr>
          <p:cNvPr id="21"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二、 影响幼儿园课程实施的因素</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62449" y="2083655"/>
            <a:ext cx="10043983" cy="2123658"/>
          </a:xfrm>
          <a:prstGeom prst="rect">
            <a:avLst/>
          </a:prstGeom>
          <a:noFill/>
        </p:spPr>
        <p:txBody>
          <a:bodyPr wrap="square" rtlCol="0">
            <a:spAutoFit/>
          </a:bodyPr>
          <a:lstStyle/>
          <a:p>
            <a:pPr>
              <a:lnSpc>
                <a:spcPct val="150000"/>
              </a:lnSpc>
            </a:pPr>
            <a:r>
              <a:rPr lang="zh-CN" altLang="en-US" sz="2200" dirty="0">
                <a:solidFill>
                  <a:schemeClr val="bg2">
                    <a:lumMod val="25000"/>
                  </a:schemeClr>
                </a:solidFill>
                <a:latin typeface="微软雅黑" pitchFamily="34" charset="-122"/>
                <a:ea typeface="微软雅黑" pitchFamily="34" charset="-122"/>
              </a:rPr>
              <a:t>       目标模式以现实社会生活的需要为其基本立足点，反对“形式训练说”严重脱离社会与儿童实际生活的倾向，确定对社会有实用价值的目标，并在此基础上选择、组织和评价学习经验，就这一价值定位而言，是基于杜威的实用主义哲学思想，特别是他的工具主义知识观。</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marL="0" indent="0" algn="l"/>
            <a:r>
              <a:rPr lang="zh-CN" sz="3200" b="1">
                <a:solidFill>
                  <a:schemeClr val="bg1"/>
                </a:solidFill>
                <a:latin typeface="+mj-lt"/>
                <a:cs typeface="+mj-lt"/>
              </a:rPr>
              <a:t>一、</a:t>
            </a:r>
            <a:r>
              <a:rPr lang="en-US" sz="3200" b="1">
                <a:solidFill>
                  <a:schemeClr val="bg1"/>
                </a:solidFill>
                <a:latin typeface="+mj-lt"/>
                <a:cs typeface="+mj-lt"/>
              </a:rPr>
              <a:t> </a:t>
            </a:r>
            <a:r>
              <a:rPr lang="zh-CN" sz="3200" b="1">
                <a:solidFill>
                  <a:schemeClr val="bg1"/>
                </a:solidFill>
                <a:latin typeface="+mj-lt"/>
                <a:cs typeface="+mj-lt"/>
              </a:rPr>
              <a:t>目标模式</a:t>
            </a:r>
            <a:endParaRPr lang="zh-CN" altLang="en-US" sz="3200" b="1">
              <a:solidFill>
                <a:schemeClr val="bg1"/>
              </a:solidFill>
              <a:latin typeface="+mj-lt"/>
              <a:cs typeface="+mj-lt"/>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6-9.jpg" descr="id:2147492777;FounderCES"/>
          <p:cNvPicPr/>
          <p:nvPr/>
        </p:nvPicPr>
        <p:blipFill>
          <a:blip r:embed="rId3" cstate="print"/>
          <a:stretch>
            <a:fillRect/>
          </a:stretch>
        </p:blipFill>
        <p:spPr>
          <a:xfrm>
            <a:off x="1680982" y="1523511"/>
            <a:ext cx="9009169" cy="3006905"/>
          </a:xfrm>
          <a:prstGeom prst="rect">
            <a:avLst/>
          </a:prstGeom>
          <a:ln>
            <a:noFill/>
          </a:ln>
          <a:effectLst>
            <a:outerShdw blurRad="292100" dist="139700" dir="2700000" algn="tl" rotWithShape="0">
              <a:srgbClr val="333333">
                <a:alpha val="65000"/>
              </a:srgbClr>
            </a:outerShdw>
          </a:effectLst>
        </p:spPr>
      </p:pic>
      <p:sp>
        <p:nvSpPr>
          <p:cNvPr id="21"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三、 对幼儿园课程实施取向的权衡</a:t>
            </a:r>
          </a:p>
        </p:txBody>
      </p:sp>
      <p:sp>
        <p:nvSpPr>
          <p:cNvPr id="5" name="文本框 4"/>
          <p:cNvSpPr txBox="1"/>
          <p:nvPr/>
        </p:nvSpPr>
        <p:spPr>
          <a:xfrm>
            <a:off x="1254125" y="4846955"/>
            <a:ext cx="9822815" cy="1753235"/>
          </a:xfrm>
          <a:prstGeom prst="rect">
            <a:avLst/>
          </a:prstGeom>
          <a:noFill/>
        </p:spPr>
        <p:txBody>
          <a:bodyPr wrap="square" rtlCol="0">
            <a:spAutoFit/>
          </a:bodyPr>
          <a:lstStyle/>
          <a:p>
            <a:pPr fontAlgn="auto">
              <a:lnSpc>
                <a:spcPct val="150000"/>
              </a:lnSpc>
            </a:pPr>
            <a:r>
              <a:rPr lang="zh-CN" altLang="en-US" sz="2400"/>
              <a:t>课程实施的</a:t>
            </a:r>
            <a:r>
              <a:rPr lang="zh-CN" altLang="en-US" sz="2400">
                <a:solidFill>
                  <a:schemeClr val="accent2">
                    <a:lumMod val="75000"/>
                  </a:schemeClr>
                </a:solidFill>
              </a:rPr>
              <a:t>忠实取向、相互适应取向和创生取向</a:t>
            </a:r>
            <a:r>
              <a:rPr lang="zh-CN" altLang="en-US" sz="2400"/>
              <a:t>，三者并不是非此即彼的，课程实施的取向往往处于包括这三个取向在内的连续体上的某个特定的位置上</a:t>
            </a: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23678" y="2952750"/>
            <a:ext cx="4251960" cy="70675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幼儿园课程的</a:t>
            </a:r>
            <a:r>
              <a:rPr kumimoji="0" lang="zh-CN"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评价</a:t>
            </a:r>
          </a:p>
        </p:txBody>
      </p:sp>
      <p:sp>
        <p:nvSpPr>
          <p:cNvPr id="2" name="圆角矩形 1"/>
          <p:cNvSpPr/>
          <p:nvPr>
            <p:custDataLst>
              <p:tags r:id="rId2"/>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lstStyle/>
          <a:p>
            <a:pPr algn="r"/>
            <a:r>
              <a:rPr lang="zh-CN" altLang="en-US" sz="5400" b="1">
                <a:solidFill>
                  <a:schemeClr val="bg1"/>
                </a:solidFill>
                <a:sym typeface="+mn-ea"/>
              </a:rPr>
              <a:t>第五节</a:t>
            </a: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62471" y="1919962"/>
            <a:ext cx="9722708" cy="3969385"/>
          </a:xfrm>
          <a:prstGeom prst="rect">
            <a:avLst/>
          </a:prstGeom>
          <a:noFill/>
        </p:spPr>
        <p:txBody>
          <a:bodyPr wrap="square" rtlCol="0">
            <a:spAutoFit/>
          </a:bodyPr>
          <a:lstStyle/>
          <a:p>
            <a:pPr fontAlgn="auto">
              <a:lnSpc>
                <a:spcPct val="150000"/>
              </a:lnSpc>
            </a:pPr>
            <a:r>
              <a:rPr lang="en-US" altLang="zh-CN" sz="2400" dirty="0">
                <a:solidFill>
                  <a:schemeClr val="bg2">
                    <a:lumMod val="25000"/>
                  </a:schemeClr>
                </a:solidFill>
                <a:latin typeface="微软雅黑" pitchFamily="34" charset="-122"/>
                <a:ea typeface="微软雅黑" pitchFamily="34" charset="-122"/>
              </a:rPr>
              <a:t>      </a:t>
            </a:r>
            <a:r>
              <a:rPr lang="zh-CN" altLang="en-US" sz="2400" dirty="0">
                <a:solidFill>
                  <a:schemeClr val="bg2">
                    <a:lumMod val="25000"/>
                  </a:schemeClr>
                </a:solidFill>
                <a:latin typeface="微软雅黑" pitchFamily="34" charset="-122"/>
                <a:ea typeface="微软雅黑" pitchFamily="34" charset="-122"/>
              </a:rPr>
              <a:t>一是可以满足教师、课程专业人员、幼儿园行政管理人员以及其他负责课程编制人员的需要，通过课程评价，检验或完善原有的幼儿园课程，或者开发和发展新的幼儿园课程；</a:t>
            </a:r>
            <a:endParaRPr lang="en-US" altLang="zh-CN" sz="2400" dirty="0">
              <a:solidFill>
                <a:schemeClr val="bg2">
                  <a:lumMod val="25000"/>
                </a:schemeClr>
              </a:solidFill>
              <a:latin typeface="微软雅黑" pitchFamily="34" charset="-122"/>
              <a:ea typeface="微软雅黑" pitchFamily="34" charset="-122"/>
            </a:endParaRPr>
          </a:p>
          <a:p>
            <a:pPr indent="561340" fontAlgn="auto">
              <a:lnSpc>
                <a:spcPct val="150000"/>
              </a:lnSpc>
            </a:pPr>
            <a:endParaRPr lang="en-US" altLang="zh-CN" sz="2400" dirty="0">
              <a:solidFill>
                <a:schemeClr val="bg2">
                  <a:lumMod val="25000"/>
                </a:schemeClr>
              </a:solidFill>
              <a:latin typeface="微软雅黑" pitchFamily="34" charset="-122"/>
              <a:ea typeface="微软雅黑" pitchFamily="34" charset="-122"/>
            </a:endParaRPr>
          </a:p>
          <a:p>
            <a:pPr indent="561340" fontAlgn="auto">
              <a:lnSpc>
                <a:spcPct val="150000"/>
              </a:lnSpc>
            </a:pPr>
            <a:r>
              <a:rPr lang="zh-CN" altLang="en-US" sz="2400" dirty="0">
                <a:solidFill>
                  <a:schemeClr val="bg2">
                    <a:lumMod val="25000"/>
                  </a:schemeClr>
                </a:solidFill>
                <a:latin typeface="微软雅黑" pitchFamily="34" charset="-122"/>
                <a:ea typeface="微软雅黑" pitchFamily="34" charset="-122"/>
              </a:rPr>
              <a:t>二是可以满足幼儿教育政策制定者、幼儿园行政管理人员以及社会其他成员获得教育方面信息的需要，以便管理课程，制定影响课程的各种决策。</a:t>
            </a:r>
          </a:p>
        </p:txBody>
      </p:sp>
      <p:sp>
        <p:nvSpPr>
          <p:cNvPr id="4"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一、 幼儿园课程评价的要素</a:t>
            </a:r>
          </a:p>
        </p:txBody>
      </p:sp>
      <p:sp>
        <p:nvSpPr>
          <p:cNvPr id="5" name="文本框 4"/>
          <p:cNvSpPr txBox="1"/>
          <p:nvPr/>
        </p:nvSpPr>
        <p:spPr>
          <a:xfrm>
            <a:off x="1449705" y="1016635"/>
            <a:ext cx="3832225" cy="501650"/>
          </a:xfrm>
          <a:prstGeom prst="rect">
            <a:avLst/>
          </a:prstGeom>
          <a:noFill/>
        </p:spPr>
        <p:txBody>
          <a:bodyPr wrap="none" rtlCol="0" anchor="t">
            <a:spAutoFit/>
          </a:bodyPr>
          <a:lstStyle/>
          <a:p>
            <a:pPr algn="l">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一</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幼儿园课程评价的作用</a:t>
            </a: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959485" y="1689100"/>
            <a:ext cx="4625975" cy="3128010"/>
          </a:xfrm>
          <a:prstGeom prst="rect">
            <a:avLst/>
          </a:prstGeom>
          <a:noFill/>
        </p:spPr>
        <p:txBody>
          <a:bodyPr wrap="square" rtlCol="0">
            <a:spAutoFit/>
          </a:bodyPr>
          <a:lstStyle/>
          <a:p>
            <a:pPr>
              <a:lnSpc>
                <a:spcPts val="3200"/>
              </a:lnSpc>
            </a:pPr>
            <a:r>
              <a:rPr lang="zh-CN" altLang="en-US" sz="2400" dirty="0">
                <a:solidFill>
                  <a:schemeClr val="bg2">
                    <a:lumMod val="25000"/>
                  </a:schemeClr>
                </a:solidFill>
                <a:latin typeface="微软雅黑" pitchFamily="34" charset="-122"/>
                <a:ea typeface="微软雅黑" pitchFamily="34" charset="-122"/>
              </a:rPr>
              <a:t>幼儿园课程评价可被用于</a:t>
            </a:r>
            <a:r>
              <a:rPr lang="en-US" altLang="zh-CN" sz="2400" dirty="0">
                <a:solidFill>
                  <a:schemeClr val="bg2">
                    <a:lumMod val="25000"/>
                  </a:schemeClr>
                </a:solidFill>
                <a:latin typeface="微软雅黑" pitchFamily="34" charset="-122"/>
                <a:ea typeface="微软雅黑" pitchFamily="34" charset="-122"/>
              </a:rPr>
              <a:t>3</a:t>
            </a:r>
            <a:r>
              <a:rPr lang="zh-CN" altLang="en-US" sz="2400" dirty="0">
                <a:solidFill>
                  <a:schemeClr val="bg2">
                    <a:lumMod val="25000"/>
                  </a:schemeClr>
                </a:solidFill>
                <a:latin typeface="微软雅黑" pitchFamily="34" charset="-122"/>
                <a:ea typeface="微软雅黑" pitchFamily="34" charset="-122"/>
              </a:rPr>
              <a:t>个方面</a:t>
            </a:r>
            <a:r>
              <a:rPr lang="en-US" altLang="zh-CN" sz="2400" dirty="0">
                <a:solidFill>
                  <a:schemeClr val="bg2">
                    <a:lumMod val="25000"/>
                  </a:schemeClr>
                </a:solidFill>
                <a:latin typeface="微软雅黑" pitchFamily="34" charset="-122"/>
                <a:ea typeface="微软雅黑" pitchFamily="34" charset="-122"/>
              </a:rPr>
              <a:t>:</a:t>
            </a: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ct val="200000"/>
              </a:lnSpc>
            </a:pPr>
            <a:r>
              <a:rPr lang="zh-CN" altLang="en-US" sz="2400" dirty="0">
                <a:solidFill>
                  <a:schemeClr val="bg2">
                    <a:lumMod val="25000"/>
                  </a:schemeClr>
                </a:solidFill>
                <a:latin typeface="微软雅黑" pitchFamily="34" charset="-122"/>
                <a:ea typeface="微软雅黑" pitchFamily="34" charset="-122"/>
              </a:rPr>
              <a:t>一是对</a:t>
            </a:r>
            <a:r>
              <a:rPr lang="zh-CN" altLang="en-US" sz="2400" dirty="0">
                <a:solidFill>
                  <a:schemeClr val="accent2">
                    <a:lumMod val="75000"/>
                  </a:schemeClr>
                </a:solidFill>
                <a:latin typeface="微软雅黑" pitchFamily="34" charset="-122"/>
                <a:ea typeface="微软雅黑" pitchFamily="34" charset="-122"/>
              </a:rPr>
              <a:t>课程方案本身</a:t>
            </a:r>
            <a:r>
              <a:rPr lang="zh-CN" altLang="en-US" sz="2400" dirty="0">
                <a:solidFill>
                  <a:schemeClr val="bg2">
                    <a:lumMod val="25000"/>
                  </a:schemeClr>
                </a:solidFill>
                <a:latin typeface="微软雅黑" pitchFamily="34" charset="-122"/>
                <a:ea typeface="微软雅黑" pitchFamily="34" charset="-122"/>
              </a:rPr>
              <a:t>的评价；</a:t>
            </a:r>
            <a:endParaRPr lang="en-US" altLang="zh-CN" sz="2400" dirty="0">
              <a:solidFill>
                <a:schemeClr val="bg2">
                  <a:lumMod val="25000"/>
                </a:schemeClr>
              </a:solidFill>
              <a:latin typeface="微软雅黑" pitchFamily="34" charset="-122"/>
              <a:ea typeface="微软雅黑" pitchFamily="34" charset="-122"/>
            </a:endParaRPr>
          </a:p>
          <a:p>
            <a:pPr>
              <a:lnSpc>
                <a:spcPct val="200000"/>
              </a:lnSpc>
            </a:pPr>
            <a:r>
              <a:rPr lang="zh-CN" altLang="en-US" sz="2400" dirty="0">
                <a:solidFill>
                  <a:schemeClr val="bg2">
                    <a:lumMod val="25000"/>
                  </a:schemeClr>
                </a:solidFill>
                <a:latin typeface="微软雅黑" pitchFamily="34" charset="-122"/>
                <a:ea typeface="微软雅黑" pitchFamily="34" charset="-122"/>
              </a:rPr>
              <a:t>二是对</a:t>
            </a:r>
            <a:r>
              <a:rPr lang="zh-CN" altLang="en-US" sz="2400" dirty="0">
                <a:solidFill>
                  <a:schemeClr val="accent2">
                    <a:lumMod val="75000"/>
                  </a:schemeClr>
                </a:solidFill>
                <a:latin typeface="微软雅黑" pitchFamily="34" charset="-122"/>
                <a:ea typeface="微软雅黑" pitchFamily="34" charset="-122"/>
              </a:rPr>
              <a:t>课程实施过程</a:t>
            </a:r>
            <a:r>
              <a:rPr lang="zh-CN" altLang="en-US" sz="2400" dirty="0">
                <a:solidFill>
                  <a:schemeClr val="bg2">
                    <a:lumMod val="25000"/>
                  </a:schemeClr>
                </a:solidFill>
                <a:latin typeface="微软雅黑" pitchFamily="34" charset="-122"/>
                <a:ea typeface="微软雅黑" pitchFamily="34" charset="-122"/>
              </a:rPr>
              <a:t>的评价；</a:t>
            </a:r>
            <a:endParaRPr lang="en-US" altLang="zh-CN" sz="2400" dirty="0">
              <a:solidFill>
                <a:schemeClr val="bg2">
                  <a:lumMod val="25000"/>
                </a:schemeClr>
              </a:solidFill>
              <a:latin typeface="微软雅黑" pitchFamily="34" charset="-122"/>
              <a:ea typeface="微软雅黑" pitchFamily="34" charset="-122"/>
            </a:endParaRPr>
          </a:p>
          <a:p>
            <a:pPr>
              <a:lnSpc>
                <a:spcPct val="200000"/>
              </a:lnSpc>
            </a:pPr>
            <a:r>
              <a:rPr lang="zh-CN" altLang="en-US" sz="2400" dirty="0">
                <a:solidFill>
                  <a:schemeClr val="bg2">
                    <a:lumMod val="25000"/>
                  </a:schemeClr>
                </a:solidFill>
                <a:latin typeface="微软雅黑" pitchFamily="34" charset="-122"/>
                <a:ea typeface="微软雅黑" pitchFamily="34" charset="-122"/>
              </a:rPr>
              <a:t>三是对</a:t>
            </a:r>
            <a:r>
              <a:rPr lang="zh-CN" altLang="en-US" sz="2400" dirty="0">
                <a:solidFill>
                  <a:schemeClr val="accent2">
                    <a:lumMod val="75000"/>
                  </a:schemeClr>
                </a:solidFill>
                <a:latin typeface="微软雅黑" pitchFamily="34" charset="-122"/>
                <a:ea typeface="微软雅黑" pitchFamily="34" charset="-122"/>
              </a:rPr>
              <a:t>课程效果</a:t>
            </a:r>
            <a:r>
              <a:rPr lang="zh-CN" altLang="en-US" sz="2400" dirty="0">
                <a:solidFill>
                  <a:schemeClr val="bg2">
                    <a:lumMod val="25000"/>
                  </a:schemeClr>
                </a:solidFill>
                <a:latin typeface="微软雅黑" pitchFamily="34" charset="-122"/>
                <a:ea typeface="微软雅黑" pitchFamily="34" charset="-122"/>
              </a:rPr>
              <a:t>的评价。</a:t>
            </a:r>
          </a:p>
        </p:txBody>
      </p:sp>
      <p:pic>
        <p:nvPicPr>
          <p:cNvPr id="4" name="图片 3"/>
          <p:cNvPicPr>
            <a:picLocks noChangeAspect="1"/>
          </p:cNvPicPr>
          <p:nvPr/>
        </p:nvPicPr>
        <p:blipFill>
          <a:blip r:embed="rId3"/>
          <a:stretch>
            <a:fillRect/>
          </a:stretch>
        </p:blipFill>
        <p:spPr>
          <a:xfrm>
            <a:off x="6432721" y="2373964"/>
            <a:ext cx="4561905" cy="2876190"/>
          </a:xfrm>
          <a:prstGeom prst="rect">
            <a:avLst/>
          </a:prstGeom>
          <a:ln>
            <a:noFill/>
          </a:ln>
          <a:effectLst>
            <a:outerShdw blurRad="292100" dist="139700" dir="2700000" algn="tl" rotWithShape="0">
              <a:srgbClr val="333333">
                <a:alpha val="65000"/>
              </a:srgbClr>
            </a:outerShdw>
          </a:effectLst>
        </p:spPr>
      </p:pic>
      <p:sp>
        <p:nvSpPr>
          <p:cNvPr id="5"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一、 幼儿园课程评价的要素</a:t>
            </a: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732280" y="1588770"/>
            <a:ext cx="9101455" cy="1568450"/>
          </a:xfrm>
          <a:prstGeom prst="rect">
            <a:avLst/>
          </a:prstGeom>
          <a:noFill/>
        </p:spPr>
        <p:txBody>
          <a:bodyPr wrap="square" rtlCol="0">
            <a:spAutoFit/>
          </a:bodyPr>
          <a:lstStyle/>
          <a:p>
            <a:pPr fontAlgn="auto">
              <a:lnSpc>
                <a:spcPct val="200000"/>
              </a:lnSpc>
            </a:pPr>
            <a:r>
              <a:rPr lang="zh-CN" altLang="en-US" sz="2400" dirty="0">
                <a:solidFill>
                  <a:schemeClr val="bg2">
                    <a:lumMod val="25000"/>
                  </a:schemeClr>
                </a:solidFill>
                <a:latin typeface="微软雅黑" pitchFamily="34" charset="-122"/>
                <a:ea typeface="微软雅黑" pitchFamily="34" charset="-122"/>
              </a:rPr>
              <a:t>幼儿园课程的评价人员由谁承担，取决于课程</a:t>
            </a:r>
            <a:r>
              <a:rPr lang="zh-CN" altLang="en-US" sz="2400" dirty="0">
                <a:solidFill>
                  <a:srgbClr val="587087"/>
                </a:solidFill>
                <a:latin typeface="微软雅黑" pitchFamily="34" charset="-122"/>
                <a:ea typeface="微软雅黑" pitchFamily="34" charset="-122"/>
              </a:rPr>
              <a:t>评价的目的、种类、评价人员与被评价者的利益关系</a:t>
            </a:r>
            <a:r>
              <a:rPr lang="zh-CN" altLang="en-US" sz="2400" dirty="0">
                <a:solidFill>
                  <a:schemeClr val="bg2">
                    <a:lumMod val="25000"/>
                  </a:schemeClr>
                </a:solidFill>
                <a:latin typeface="微软雅黑" pitchFamily="34" charset="-122"/>
                <a:ea typeface="微软雅黑" pitchFamily="34" charset="-122"/>
              </a:rPr>
              <a:t>等因素。</a:t>
            </a:r>
          </a:p>
        </p:txBody>
      </p:sp>
      <p:pic>
        <p:nvPicPr>
          <p:cNvPr id="3" name="图片 2"/>
          <p:cNvPicPr>
            <a:picLocks noChangeAspect="1"/>
          </p:cNvPicPr>
          <p:nvPr/>
        </p:nvPicPr>
        <p:blipFill>
          <a:blip r:embed="rId3"/>
          <a:stretch>
            <a:fillRect/>
          </a:stretch>
        </p:blipFill>
        <p:spPr>
          <a:xfrm>
            <a:off x="4319944" y="3840382"/>
            <a:ext cx="3657143" cy="2142857"/>
          </a:xfrm>
          <a:prstGeom prst="rect">
            <a:avLst/>
          </a:prstGeom>
          <a:ln>
            <a:noFill/>
          </a:ln>
          <a:effectLst>
            <a:outerShdw blurRad="292100" dist="139700" dir="2700000" algn="tl" rotWithShape="0">
              <a:srgbClr val="333333">
                <a:alpha val="65000"/>
              </a:srgbClr>
            </a:outerShdw>
          </a:effectLst>
        </p:spPr>
      </p:pic>
      <p:sp>
        <p:nvSpPr>
          <p:cNvPr id="5"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一、 幼儿园课程评价的要素</a:t>
            </a:r>
          </a:p>
        </p:txBody>
      </p:sp>
      <p:sp>
        <p:nvSpPr>
          <p:cNvPr id="6" name="文本框 5"/>
          <p:cNvSpPr txBox="1"/>
          <p:nvPr/>
        </p:nvSpPr>
        <p:spPr>
          <a:xfrm>
            <a:off x="1449705" y="1016635"/>
            <a:ext cx="3832225" cy="501650"/>
          </a:xfrm>
          <a:prstGeom prst="rect">
            <a:avLst/>
          </a:prstGeom>
          <a:noFill/>
        </p:spPr>
        <p:txBody>
          <a:bodyPr wrap="none" rtlCol="0" anchor="t">
            <a:spAutoFit/>
          </a:bodyPr>
          <a:lstStyle/>
          <a:p>
            <a:pPr algn="l">
              <a:lnSpc>
                <a:spcPts val="3200"/>
              </a:lnSpc>
            </a:pPr>
            <a:r>
              <a:rPr lang="en-US" altLang="zh-CN" sz="2400" b="1" dirty="0">
                <a:solidFill>
                  <a:schemeClr val="accent5">
                    <a:lumMod val="75000"/>
                  </a:schemeClr>
                </a:solidFill>
                <a:latin typeface="微软雅黑" pitchFamily="34" charset="-122"/>
                <a:ea typeface="微软雅黑" pitchFamily="34" charset="-122"/>
                <a:sym typeface="+mn-ea"/>
              </a:rPr>
              <a:t>(</a:t>
            </a:r>
            <a:r>
              <a:rPr lang="zh-CN" altLang="en-US" sz="2400" b="1" dirty="0">
                <a:solidFill>
                  <a:schemeClr val="accent5">
                    <a:lumMod val="75000"/>
                  </a:schemeClr>
                </a:solidFill>
                <a:latin typeface="微软雅黑" pitchFamily="34" charset="-122"/>
                <a:ea typeface="微软雅黑" pitchFamily="34" charset="-122"/>
                <a:sym typeface="+mn-ea"/>
              </a:rPr>
              <a:t>一</a:t>
            </a:r>
            <a:r>
              <a:rPr lang="en-US" altLang="zh-CN" sz="2400" b="1" dirty="0">
                <a:solidFill>
                  <a:schemeClr val="accent5">
                    <a:lumMod val="75000"/>
                  </a:schemeClr>
                </a:solidFill>
                <a:latin typeface="微软雅黑" pitchFamily="34" charset="-122"/>
                <a:ea typeface="微软雅黑" pitchFamily="34" charset="-122"/>
                <a:sym typeface="+mn-ea"/>
              </a:rPr>
              <a:t>) </a:t>
            </a:r>
            <a:r>
              <a:rPr lang="zh-CN" altLang="en-US" sz="2400" b="1" dirty="0">
                <a:solidFill>
                  <a:schemeClr val="accent5">
                    <a:lumMod val="75000"/>
                  </a:schemeClr>
                </a:solidFill>
                <a:latin typeface="微软雅黑" pitchFamily="34" charset="-122"/>
                <a:ea typeface="微软雅黑" pitchFamily="34" charset="-122"/>
                <a:sym typeface="+mn-ea"/>
              </a:rPr>
              <a:t>幼儿园课程评价的作用</a:t>
            </a: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410970" y="1713230"/>
            <a:ext cx="6663690" cy="1732915"/>
          </a:xfrm>
          <a:prstGeom prst="rect">
            <a:avLst/>
          </a:prstGeom>
          <a:noFill/>
        </p:spPr>
        <p:txBody>
          <a:bodyPr wrap="square" rtlCol="0">
            <a:spAutoFit/>
          </a:bodyPr>
          <a:lstStyle/>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bg2">
                    <a:lumMod val="25000"/>
                  </a:schemeClr>
                </a:solidFill>
                <a:latin typeface="微软雅黑" pitchFamily="34" charset="-122"/>
                <a:ea typeface="微软雅黑" pitchFamily="34" charset="-122"/>
              </a:rPr>
              <a:t>课程评价的</a:t>
            </a:r>
            <a:r>
              <a:rPr lang="zh-CN" altLang="en-US" sz="2400" dirty="0">
                <a:solidFill>
                  <a:srgbClr val="587087"/>
                </a:solidFill>
                <a:latin typeface="微软雅黑" pitchFamily="34" charset="-122"/>
                <a:ea typeface="微软雅黑" pitchFamily="34" charset="-122"/>
              </a:rPr>
              <a:t>标准</a:t>
            </a:r>
            <a:r>
              <a:rPr lang="zh-CN" altLang="en-US" sz="2400" dirty="0">
                <a:solidFill>
                  <a:schemeClr val="bg2">
                    <a:lumMod val="25000"/>
                  </a:schemeClr>
                </a:solidFill>
                <a:latin typeface="微软雅黑" pitchFamily="34" charset="-122"/>
                <a:ea typeface="微软雅黑" pitchFamily="34" charset="-122"/>
              </a:rPr>
              <a:t>就是这种衡量的标尺。</a:t>
            </a:r>
            <a:endParaRPr lang="en-US" altLang="zh-CN" sz="2400" dirty="0">
              <a:solidFill>
                <a:schemeClr val="bg2">
                  <a:lumMod val="25000"/>
                </a:schemeClr>
              </a:solidFill>
              <a:latin typeface="微软雅黑" pitchFamily="34" charset="-122"/>
              <a:ea typeface="微软雅黑" pitchFamily="34" charset="-122"/>
            </a:endParaRPr>
          </a:p>
          <a:p>
            <a:pPr>
              <a:lnSpc>
                <a:spcPts val="3200"/>
              </a:lnSpc>
            </a:pPr>
            <a:endParaRPr lang="en-US" altLang="zh-CN" sz="2400" dirty="0">
              <a:solidFill>
                <a:schemeClr val="bg2">
                  <a:lumMod val="25000"/>
                </a:schemeClr>
              </a:solidFill>
              <a:latin typeface="微软雅黑" pitchFamily="34" charset="-122"/>
              <a:ea typeface="微软雅黑" pitchFamily="34" charset="-122"/>
            </a:endParaRPr>
          </a:p>
          <a:p>
            <a:pPr>
              <a:lnSpc>
                <a:spcPts val="3200"/>
              </a:lnSpc>
            </a:pPr>
            <a:r>
              <a:rPr lang="zh-CN" altLang="en-US" sz="2400" dirty="0">
                <a:solidFill>
                  <a:schemeClr val="bg2">
                    <a:lumMod val="25000"/>
                  </a:schemeClr>
                </a:solidFill>
                <a:latin typeface="微软雅黑" pitchFamily="34" charset="-122"/>
                <a:ea typeface="微软雅黑" pitchFamily="34" charset="-122"/>
              </a:rPr>
              <a:t>评价</a:t>
            </a:r>
            <a:r>
              <a:rPr lang="zh-CN" altLang="en-US" sz="2400" dirty="0">
                <a:solidFill>
                  <a:srgbClr val="587087"/>
                </a:solidFill>
                <a:latin typeface="微软雅黑" pitchFamily="34" charset="-122"/>
                <a:ea typeface="微软雅黑" pitchFamily="34" charset="-122"/>
              </a:rPr>
              <a:t>指标</a:t>
            </a:r>
            <a:r>
              <a:rPr lang="zh-CN" altLang="en-US" sz="2400" dirty="0">
                <a:solidFill>
                  <a:schemeClr val="bg2">
                    <a:lumMod val="25000"/>
                  </a:schemeClr>
                </a:solidFill>
                <a:latin typeface="微软雅黑" pitchFamily="34" charset="-122"/>
                <a:ea typeface="微软雅黑" pitchFamily="34" charset="-122"/>
              </a:rPr>
              <a:t>则是评价标准的具体化。</a:t>
            </a:r>
          </a:p>
        </p:txBody>
      </p:sp>
      <p:sp>
        <p:nvSpPr>
          <p:cNvPr id="4"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一、 幼儿园课程评价的要素</a:t>
            </a:r>
          </a:p>
        </p:txBody>
      </p:sp>
      <p:sp>
        <p:nvSpPr>
          <p:cNvPr id="6" name="文本框 5"/>
          <p:cNvSpPr txBox="1"/>
          <p:nvPr/>
        </p:nvSpPr>
        <p:spPr>
          <a:xfrm>
            <a:off x="1449705" y="1016635"/>
            <a:ext cx="4748530" cy="501650"/>
          </a:xfrm>
          <a:prstGeom prst="rect">
            <a:avLst/>
          </a:prstGeom>
          <a:noFill/>
        </p:spPr>
        <p:txBody>
          <a:bodyPr wrap="none" rtlCol="0" anchor="t">
            <a:spAutoFit/>
          </a:bodyPr>
          <a:lstStyle/>
          <a:p>
            <a:pPr algn="l">
              <a:lnSpc>
                <a:spcPts val="3200"/>
              </a:lnSpc>
            </a:pPr>
            <a:r>
              <a:rPr sz="2400" b="1" dirty="0">
                <a:solidFill>
                  <a:schemeClr val="accent5">
                    <a:lumMod val="75000"/>
                  </a:schemeClr>
                </a:solidFill>
                <a:latin typeface="微软雅黑" pitchFamily="34" charset="-122"/>
                <a:ea typeface="微软雅黑" pitchFamily="34" charset="-122"/>
                <a:sym typeface="+mn-ea"/>
              </a:rPr>
              <a:t>(三) 幼儿园课程评价的标准和指标</a:t>
            </a: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13"/>
          <p:cNvSpPr>
            <a:spLocks noChangeArrowheads="1"/>
          </p:cNvSpPr>
          <p:nvPr/>
        </p:nvSpPr>
        <p:spPr bwMode="auto">
          <a:xfrm>
            <a:off x="1200149" y="1785531"/>
            <a:ext cx="546100" cy="543093"/>
          </a:xfrm>
          <a:prstGeom prst="ellipse">
            <a:avLst/>
          </a:prstGeom>
          <a:solidFill>
            <a:schemeClr val="accent1">
              <a:lumMod val="90000"/>
            </a:schemeClr>
          </a:solidFill>
          <a:ln w="6350">
            <a:solidFill>
              <a:schemeClr val="bg1"/>
            </a:solidFill>
          </a:ln>
        </p:spPr>
        <p:txBody>
          <a:bodyPr/>
          <a:lstStyle/>
          <a:p>
            <a:endParaRPr lang="zh-CN" altLang="en-US"/>
          </a:p>
        </p:txBody>
      </p:sp>
      <p:grpSp>
        <p:nvGrpSpPr>
          <p:cNvPr id="23" name="组合 22"/>
          <p:cNvGrpSpPr/>
          <p:nvPr/>
        </p:nvGrpSpPr>
        <p:grpSpPr>
          <a:xfrm>
            <a:off x="1358597" y="1953151"/>
            <a:ext cx="232380" cy="207852"/>
            <a:chOff x="7043738" y="-1533525"/>
            <a:chExt cx="285750" cy="255588"/>
          </a:xfrm>
        </p:grpSpPr>
        <p:sp>
          <p:nvSpPr>
            <p:cNvPr id="24" name="Freeform 42"/>
            <p:cNvSpPr/>
            <p:nvPr/>
          </p:nvSpPr>
          <p:spPr bwMode="auto">
            <a:xfrm>
              <a:off x="7043738" y="-1533525"/>
              <a:ext cx="285750" cy="255588"/>
            </a:xfrm>
            <a:custGeom>
              <a:avLst/>
              <a:gdLst>
                <a:gd name="T0" fmla="*/ 76 w 76"/>
                <a:gd name="T1" fmla="*/ 4 h 68"/>
                <a:gd name="T2" fmla="*/ 72 w 76"/>
                <a:gd name="T3" fmla="*/ 0 h 68"/>
                <a:gd name="T4" fmla="*/ 4 w 76"/>
                <a:gd name="T5" fmla="*/ 0 h 68"/>
                <a:gd name="T6" fmla="*/ 0 w 76"/>
                <a:gd name="T7" fmla="*/ 4 h 68"/>
                <a:gd name="T8" fmla="*/ 0 w 76"/>
                <a:gd name="T9" fmla="*/ 64 h 68"/>
                <a:gd name="T10" fmla="*/ 4 w 76"/>
                <a:gd name="T11" fmla="*/ 68 h 68"/>
                <a:gd name="T12" fmla="*/ 72 w 76"/>
                <a:gd name="T13" fmla="*/ 68 h 68"/>
                <a:gd name="T14" fmla="*/ 76 w 76"/>
                <a:gd name="T15" fmla="*/ 64 h 68"/>
                <a:gd name="T16" fmla="*/ 76 w 76"/>
                <a:gd name="T17" fmla="*/ 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68">
                  <a:moveTo>
                    <a:pt x="76" y="4"/>
                  </a:moveTo>
                  <a:cubicBezTo>
                    <a:pt x="76" y="2"/>
                    <a:pt x="74" y="0"/>
                    <a:pt x="72" y="0"/>
                  </a:cubicBezTo>
                  <a:cubicBezTo>
                    <a:pt x="4" y="0"/>
                    <a:pt x="4" y="0"/>
                    <a:pt x="4" y="0"/>
                  </a:cubicBezTo>
                  <a:cubicBezTo>
                    <a:pt x="2" y="0"/>
                    <a:pt x="0" y="2"/>
                    <a:pt x="0" y="4"/>
                  </a:cubicBezTo>
                  <a:cubicBezTo>
                    <a:pt x="0" y="64"/>
                    <a:pt x="0" y="64"/>
                    <a:pt x="0" y="64"/>
                  </a:cubicBezTo>
                  <a:cubicBezTo>
                    <a:pt x="0" y="66"/>
                    <a:pt x="2" y="68"/>
                    <a:pt x="4" y="68"/>
                  </a:cubicBezTo>
                  <a:cubicBezTo>
                    <a:pt x="72" y="68"/>
                    <a:pt x="72" y="68"/>
                    <a:pt x="72" y="68"/>
                  </a:cubicBezTo>
                  <a:cubicBezTo>
                    <a:pt x="74" y="68"/>
                    <a:pt x="76" y="66"/>
                    <a:pt x="76" y="64"/>
                  </a:cubicBezTo>
                  <a:lnTo>
                    <a:pt x="76" y="4"/>
                  </a:lnTo>
                  <a:close/>
                </a:path>
              </a:pathLst>
            </a:custGeom>
            <a:noFill/>
            <a:ln w="12700" cap="rnd">
              <a:solidFill>
                <a:schemeClr val="bg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Oval 43"/>
            <p:cNvSpPr>
              <a:spLocks noChangeArrowheads="1"/>
            </p:cNvSpPr>
            <p:nvPr/>
          </p:nvSpPr>
          <p:spPr bwMode="auto">
            <a:xfrm>
              <a:off x="7089776" y="-1487488"/>
              <a:ext cx="44450" cy="44450"/>
            </a:xfrm>
            <a:prstGeom prst="ellipse">
              <a:avLst/>
            </a:prstGeom>
            <a:noFill/>
            <a:ln w="12700" cap="rnd">
              <a:solidFill>
                <a:schemeClr val="bg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Freeform 44"/>
            <p:cNvSpPr/>
            <p:nvPr/>
          </p:nvSpPr>
          <p:spPr bwMode="auto">
            <a:xfrm>
              <a:off x="7067551" y="-1435100"/>
              <a:ext cx="239713" cy="90488"/>
            </a:xfrm>
            <a:custGeom>
              <a:avLst/>
              <a:gdLst>
                <a:gd name="T0" fmla="*/ 0 w 151"/>
                <a:gd name="T1" fmla="*/ 57 h 57"/>
                <a:gd name="T2" fmla="*/ 37 w 151"/>
                <a:gd name="T3" fmla="*/ 28 h 57"/>
                <a:gd name="T4" fmla="*/ 56 w 151"/>
                <a:gd name="T5" fmla="*/ 47 h 57"/>
                <a:gd name="T6" fmla="*/ 103 w 151"/>
                <a:gd name="T7" fmla="*/ 0 h 57"/>
                <a:gd name="T8" fmla="*/ 151 w 151"/>
                <a:gd name="T9" fmla="*/ 47 h 57"/>
              </a:gdLst>
              <a:ahLst/>
              <a:cxnLst>
                <a:cxn ang="0">
                  <a:pos x="T0" y="T1"/>
                </a:cxn>
                <a:cxn ang="0">
                  <a:pos x="T2" y="T3"/>
                </a:cxn>
                <a:cxn ang="0">
                  <a:pos x="T4" y="T5"/>
                </a:cxn>
                <a:cxn ang="0">
                  <a:pos x="T6" y="T7"/>
                </a:cxn>
                <a:cxn ang="0">
                  <a:pos x="T8" y="T9"/>
                </a:cxn>
              </a:cxnLst>
              <a:rect l="0" t="0" r="r" b="b"/>
              <a:pathLst>
                <a:path w="151" h="57">
                  <a:moveTo>
                    <a:pt x="0" y="57"/>
                  </a:moveTo>
                  <a:lnTo>
                    <a:pt x="37" y="28"/>
                  </a:lnTo>
                  <a:lnTo>
                    <a:pt x="56" y="47"/>
                  </a:lnTo>
                  <a:lnTo>
                    <a:pt x="103" y="0"/>
                  </a:lnTo>
                  <a:lnTo>
                    <a:pt x="151" y="47"/>
                  </a:lnTo>
                </a:path>
              </a:pathLst>
            </a:custGeom>
            <a:noFill/>
            <a:ln w="12700" cap="rnd">
              <a:solidFill>
                <a:schemeClr val="bg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Line 45"/>
            <p:cNvSpPr>
              <a:spLocks noChangeShapeType="1"/>
            </p:cNvSpPr>
            <p:nvPr/>
          </p:nvSpPr>
          <p:spPr bwMode="auto">
            <a:xfrm flipH="1">
              <a:off x="7202488" y="-1338263"/>
              <a:ext cx="104775" cy="0"/>
            </a:xfrm>
            <a:prstGeom prst="line">
              <a:avLst/>
            </a:prstGeom>
            <a:noFill/>
            <a:ln w="12700" cap="rnd">
              <a:solidFill>
                <a:schemeClr val="bg2"/>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8" name="Line 46"/>
            <p:cNvSpPr>
              <a:spLocks noChangeShapeType="1"/>
            </p:cNvSpPr>
            <p:nvPr/>
          </p:nvSpPr>
          <p:spPr bwMode="auto">
            <a:xfrm flipH="1">
              <a:off x="7142163" y="-1308100"/>
              <a:ext cx="165100" cy="0"/>
            </a:xfrm>
            <a:prstGeom prst="line">
              <a:avLst/>
            </a:prstGeom>
            <a:noFill/>
            <a:ln w="12700" cap="rnd">
              <a:solidFill>
                <a:schemeClr val="bg2"/>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29" name="矩形 28"/>
          <p:cNvSpPr/>
          <p:nvPr/>
        </p:nvSpPr>
        <p:spPr>
          <a:xfrm>
            <a:off x="2301788" y="1826244"/>
            <a:ext cx="4153535" cy="460375"/>
          </a:xfrm>
          <a:prstGeom prst="rect">
            <a:avLst/>
          </a:prstGeom>
        </p:spPr>
        <p:txBody>
          <a:bodyPr wrap="none">
            <a:spAutoFit/>
          </a:bodyPr>
          <a:lstStyle/>
          <a:p>
            <a:r>
              <a:rPr lang="zh-CN" altLang="en-US" sz="2400" b="1" dirty="0">
                <a:solidFill>
                  <a:srgbClr val="000000"/>
                </a:solidFill>
                <a:latin typeface="微软雅黑" pitchFamily="34" charset="-122"/>
                <a:ea typeface="微软雅黑" pitchFamily="34" charset="-122"/>
                <a:cs typeface="Times New Roman" panose="02020603050405020304" pitchFamily="18" charset="0"/>
              </a:rPr>
              <a:t>科学主义取向和人本主义取向</a:t>
            </a:r>
            <a:endParaRPr lang="zh-CN" altLang="en-US" sz="2400" b="1" dirty="0">
              <a:latin typeface="微软雅黑" pitchFamily="34" charset="-122"/>
              <a:ea typeface="微软雅黑" pitchFamily="34" charset="-122"/>
            </a:endParaRPr>
          </a:p>
        </p:txBody>
      </p:sp>
      <p:pic>
        <p:nvPicPr>
          <p:cNvPr id="3" name="图片 2"/>
          <p:cNvPicPr>
            <a:picLocks noChangeAspect="1"/>
          </p:cNvPicPr>
          <p:nvPr/>
        </p:nvPicPr>
        <p:blipFill>
          <a:blip r:embed="rId3"/>
          <a:stretch>
            <a:fillRect/>
          </a:stretch>
        </p:blipFill>
        <p:spPr>
          <a:xfrm>
            <a:off x="1850469" y="2675219"/>
            <a:ext cx="8557895" cy="3342521"/>
          </a:xfrm>
          <a:prstGeom prst="rect">
            <a:avLst/>
          </a:prstGeom>
          <a:ln>
            <a:noFill/>
          </a:ln>
          <a:effectLst>
            <a:outerShdw blurRad="292100" dist="139700" dir="2700000" algn="tl" rotWithShape="0">
              <a:srgbClr val="333333">
                <a:alpha val="65000"/>
              </a:srgbClr>
            </a:outerShdw>
          </a:effectLst>
        </p:spPr>
      </p:pic>
      <p:sp>
        <p:nvSpPr>
          <p:cNvPr id="6"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二、 幼儿园课程评价的取向</a:t>
            </a: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7"/>
          <p:cNvSpPr>
            <a:spLocks noChangeArrowheads="1"/>
          </p:cNvSpPr>
          <p:nvPr/>
        </p:nvSpPr>
        <p:spPr bwMode="auto">
          <a:xfrm>
            <a:off x="1397858" y="1682880"/>
            <a:ext cx="546100" cy="543093"/>
          </a:xfrm>
          <a:prstGeom prst="ellipse">
            <a:avLst/>
          </a:prstGeom>
          <a:solidFill>
            <a:schemeClr val="accent2">
              <a:lumMod val="90000"/>
            </a:schemeClr>
          </a:solidFill>
          <a:ln w="6350">
            <a:solidFill>
              <a:schemeClr val="bg1"/>
            </a:solidFill>
          </a:ln>
        </p:spPr>
        <p:txBody>
          <a:bodyPr/>
          <a:lstStyle/>
          <a:p>
            <a:endParaRPr lang="zh-CN" altLang="en-US"/>
          </a:p>
        </p:txBody>
      </p:sp>
      <p:grpSp>
        <p:nvGrpSpPr>
          <p:cNvPr id="7" name="组合 6"/>
          <p:cNvGrpSpPr/>
          <p:nvPr/>
        </p:nvGrpSpPr>
        <p:grpSpPr>
          <a:xfrm>
            <a:off x="1587289" y="1838880"/>
            <a:ext cx="170414" cy="231090"/>
            <a:chOff x="9774238" y="912813"/>
            <a:chExt cx="209551" cy="284163"/>
          </a:xfrm>
        </p:grpSpPr>
        <p:sp>
          <p:nvSpPr>
            <p:cNvPr id="8" name="Freeform 22"/>
            <p:cNvSpPr/>
            <p:nvPr/>
          </p:nvSpPr>
          <p:spPr bwMode="auto">
            <a:xfrm>
              <a:off x="9893301" y="912813"/>
              <a:ext cx="90488" cy="90488"/>
            </a:xfrm>
            <a:custGeom>
              <a:avLst/>
              <a:gdLst>
                <a:gd name="T0" fmla="*/ 57 w 57"/>
                <a:gd name="T1" fmla="*/ 57 h 57"/>
                <a:gd name="T2" fmla="*/ 0 w 57"/>
                <a:gd name="T3" fmla="*/ 0 h 57"/>
                <a:gd name="T4" fmla="*/ 0 w 57"/>
                <a:gd name="T5" fmla="*/ 57 h 57"/>
                <a:gd name="T6" fmla="*/ 57 w 57"/>
                <a:gd name="T7" fmla="*/ 57 h 57"/>
              </a:gdLst>
              <a:ahLst/>
              <a:cxnLst>
                <a:cxn ang="0">
                  <a:pos x="T0" y="T1"/>
                </a:cxn>
                <a:cxn ang="0">
                  <a:pos x="T2" y="T3"/>
                </a:cxn>
                <a:cxn ang="0">
                  <a:pos x="T4" y="T5"/>
                </a:cxn>
                <a:cxn ang="0">
                  <a:pos x="T6" y="T7"/>
                </a:cxn>
              </a:cxnLst>
              <a:rect l="0" t="0" r="r" b="b"/>
              <a:pathLst>
                <a:path w="57" h="57">
                  <a:moveTo>
                    <a:pt x="57" y="57"/>
                  </a:moveTo>
                  <a:lnTo>
                    <a:pt x="0" y="0"/>
                  </a:lnTo>
                  <a:lnTo>
                    <a:pt x="0" y="57"/>
                  </a:lnTo>
                  <a:lnTo>
                    <a:pt x="57" y="57"/>
                  </a:lnTo>
                  <a:close/>
                </a:path>
              </a:pathLst>
            </a:custGeom>
            <a:noFill/>
            <a:ln w="12700" cap="rnd">
              <a:solidFill>
                <a:schemeClr val="bg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23"/>
            <p:cNvSpPr/>
            <p:nvPr/>
          </p:nvSpPr>
          <p:spPr bwMode="auto">
            <a:xfrm>
              <a:off x="9774238" y="912813"/>
              <a:ext cx="209550" cy="284163"/>
            </a:xfrm>
            <a:custGeom>
              <a:avLst/>
              <a:gdLst>
                <a:gd name="T0" fmla="*/ 75 w 132"/>
                <a:gd name="T1" fmla="*/ 0 h 179"/>
                <a:gd name="T2" fmla="*/ 0 w 132"/>
                <a:gd name="T3" fmla="*/ 0 h 179"/>
                <a:gd name="T4" fmla="*/ 0 w 132"/>
                <a:gd name="T5" fmla="*/ 179 h 179"/>
                <a:gd name="T6" fmla="*/ 132 w 132"/>
                <a:gd name="T7" fmla="*/ 179 h 179"/>
                <a:gd name="T8" fmla="*/ 132 w 132"/>
                <a:gd name="T9" fmla="*/ 57 h 179"/>
              </a:gdLst>
              <a:ahLst/>
              <a:cxnLst>
                <a:cxn ang="0">
                  <a:pos x="T0" y="T1"/>
                </a:cxn>
                <a:cxn ang="0">
                  <a:pos x="T2" y="T3"/>
                </a:cxn>
                <a:cxn ang="0">
                  <a:pos x="T4" y="T5"/>
                </a:cxn>
                <a:cxn ang="0">
                  <a:pos x="T6" y="T7"/>
                </a:cxn>
                <a:cxn ang="0">
                  <a:pos x="T8" y="T9"/>
                </a:cxn>
              </a:cxnLst>
              <a:rect l="0" t="0" r="r" b="b"/>
              <a:pathLst>
                <a:path w="132" h="179">
                  <a:moveTo>
                    <a:pt x="75" y="0"/>
                  </a:moveTo>
                  <a:lnTo>
                    <a:pt x="0" y="0"/>
                  </a:lnTo>
                  <a:lnTo>
                    <a:pt x="0" y="179"/>
                  </a:lnTo>
                  <a:lnTo>
                    <a:pt x="132" y="179"/>
                  </a:lnTo>
                  <a:lnTo>
                    <a:pt x="132" y="57"/>
                  </a:lnTo>
                </a:path>
              </a:pathLst>
            </a:custGeom>
            <a:noFill/>
            <a:ln w="12700" cap="rnd">
              <a:solidFill>
                <a:schemeClr val="bg2"/>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30" name="矩形 29"/>
          <p:cNvSpPr/>
          <p:nvPr/>
        </p:nvSpPr>
        <p:spPr>
          <a:xfrm>
            <a:off x="2263131" y="1734669"/>
            <a:ext cx="7906480" cy="2861310"/>
          </a:xfrm>
          <a:prstGeom prst="rect">
            <a:avLst/>
          </a:prstGeom>
        </p:spPr>
        <p:txBody>
          <a:bodyPr wrap="square">
            <a:spAutoFit/>
          </a:bodyPr>
          <a:lstStyle/>
          <a:p>
            <a:r>
              <a:rPr lang="zh-CN" altLang="en-US" sz="2400" b="1" dirty="0">
                <a:solidFill>
                  <a:srgbClr val="000000"/>
                </a:solidFill>
                <a:latin typeface="微软雅黑" pitchFamily="34" charset="-122"/>
                <a:ea typeface="微软雅黑" pitchFamily="34" charset="-122"/>
                <a:cs typeface="Times New Roman" panose="02020603050405020304" pitchFamily="18" charset="0"/>
              </a:rPr>
              <a:t>目标取向、过程取向和主体取向</a:t>
            </a:r>
            <a:endParaRPr lang="en-US" altLang="zh-CN" sz="2400" b="1" dirty="0">
              <a:solidFill>
                <a:srgbClr val="000000"/>
              </a:solidFill>
              <a:latin typeface="微软雅黑" pitchFamily="34" charset="-122"/>
              <a:ea typeface="微软雅黑" pitchFamily="34" charset="-122"/>
              <a:cs typeface="Times New Roman" panose="02020603050405020304" pitchFamily="18" charset="0"/>
            </a:endParaRPr>
          </a:p>
          <a:p>
            <a:endParaRPr lang="en-US" altLang="zh-CN" sz="2400" dirty="0">
              <a:solidFill>
                <a:srgbClr val="000000"/>
              </a:solidFill>
              <a:latin typeface="微软雅黑" pitchFamily="34" charset="-122"/>
              <a:ea typeface="微软雅黑" pitchFamily="34" charset="-122"/>
              <a:cs typeface="Times New Roman" panose="02020603050405020304" pitchFamily="18" charset="0"/>
            </a:endParaRPr>
          </a:p>
          <a:p>
            <a:endParaRPr lang="en-US" altLang="zh-CN" sz="2400" dirty="0">
              <a:solidFill>
                <a:srgbClr val="000000"/>
              </a:solidFill>
              <a:latin typeface="微软雅黑" pitchFamily="34" charset="-122"/>
              <a:ea typeface="微软雅黑" pitchFamily="34" charset="-122"/>
              <a:cs typeface="Times New Roman" panose="02020603050405020304" pitchFamily="18" charset="0"/>
            </a:endParaRPr>
          </a:p>
          <a:p>
            <a:pPr indent="561340">
              <a:lnSpc>
                <a:spcPct val="150000"/>
              </a:lnSpc>
            </a:pPr>
            <a:r>
              <a:rPr lang="zh-CN" altLang="en-US" sz="2400" dirty="0">
                <a:latin typeface="微软雅黑" pitchFamily="34" charset="-122"/>
                <a:ea typeface="微软雅黑" pitchFamily="34" charset="-122"/>
              </a:rPr>
              <a:t>课程评价的目标取向将课程评价看作为是将课程计划与预定的课程目标相对照的过程，课程目标是课程评价的标准。</a:t>
            </a:r>
          </a:p>
        </p:txBody>
      </p:sp>
      <p:sp>
        <p:nvSpPr>
          <p:cNvPr id="6"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二、 幼儿园课程评价的取向</a:t>
            </a:r>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547845" y="2243215"/>
            <a:ext cx="9154513" cy="3415030"/>
          </a:xfrm>
          <a:prstGeom prst="rect">
            <a:avLst/>
          </a:prstGeom>
        </p:spPr>
        <p:txBody>
          <a:bodyPr wrap="square">
            <a:spAutoFit/>
          </a:bodyPr>
          <a:lstStyle/>
          <a:p>
            <a:pPr fontAlgn="auto">
              <a:lnSpc>
                <a:spcPct val="150000"/>
              </a:lnSpc>
            </a:pPr>
            <a:r>
              <a:rPr lang="zh-CN" altLang="en-US" sz="2400" dirty="0">
                <a:solidFill>
                  <a:schemeClr val="accent2">
                    <a:lumMod val="75000"/>
                  </a:schemeClr>
                </a:solidFill>
                <a:latin typeface="微软雅黑" pitchFamily="34" charset="-122"/>
                <a:ea typeface="微软雅黑" pitchFamily="34" charset="-122"/>
              </a:rPr>
              <a:t>总结性评价</a:t>
            </a:r>
            <a:r>
              <a:rPr lang="zh-CN" altLang="en-US" sz="2400" dirty="0">
                <a:latin typeface="微软雅黑" pitchFamily="34" charset="-122"/>
                <a:ea typeface="微软雅黑" pitchFamily="34" charset="-122"/>
              </a:rPr>
              <a:t>是一种结果评价，旨在对课程实施以后所获得的效果进行评价，以验证课程的成功程度和推广价值。</a:t>
            </a:r>
            <a:endParaRPr lang="en-US" altLang="zh-CN" sz="2400" dirty="0">
              <a:latin typeface="微软雅黑" pitchFamily="34" charset="-122"/>
              <a:ea typeface="微软雅黑" pitchFamily="34" charset="-122"/>
            </a:endParaRPr>
          </a:p>
          <a:p>
            <a:pPr fontAlgn="auto">
              <a:lnSpc>
                <a:spcPct val="150000"/>
              </a:lnSpc>
            </a:pPr>
            <a:endParaRPr lang="zh-CN" altLang="en-US" sz="2400" dirty="0">
              <a:latin typeface="微软雅黑" pitchFamily="34" charset="-122"/>
              <a:ea typeface="微软雅黑" pitchFamily="34" charset="-122"/>
            </a:endParaRPr>
          </a:p>
          <a:p>
            <a:pPr fontAlgn="auto">
              <a:lnSpc>
                <a:spcPct val="150000"/>
              </a:lnSpc>
            </a:pPr>
            <a:r>
              <a:rPr lang="zh-CN" altLang="en-US" sz="2400" dirty="0">
                <a:solidFill>
                  <a:schemeClr val="accent2">
                    <a:lumMod val="75000"/>
                  </a:schemeClr>
                </a:solidFill>
                <a:latin typeface="微软雅黑" pitchFamily="34" charset="-122"/>
                <a:ea typeface="微软雅黑" pitchFamily="34" charset="-122"/>
              </a:rPr>
              <a:t>形成性评价</a:t>
            </a:r>
            <a:r>
              <a:rPr lang="zh-CN" altLang="en-US" sz="2400" dirty="0">
                <a:latin typeface="微软雅黑" pitchFamily="34" charset="-122"/>
                <a:ea typeface="微软雅黑" pitchFamily="34" charset="-122"/>
              </a:rPr>
              <a:t>是一种过程评价，旨在通过对课程发展过程中所获得的材料的分析和判断，调整和改进课程方案，使正在形成中的课程更为完善。</a:t>
            </a:r>
          </a:p>
        </p:txBody>
      </p:sp>
      <p:sp>
        <p:nvSpPr>
          <p:cNvPr id="5"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CN" b="1" dirty="0">
                <a:solidFill>
                  <a:schemeClr val="bg1"/>
                </a:solidFill>
                <a:latin typeface="等线" charset="0"/>
                <a:ea typeface="等线" charset="0"/>
                <a:cs typeface="等线" charset="0"/>
              </a:rPr>
              <a:t>三</a:t>
            </a:r>
            <a:r>
              <a:rPr b="1" dirty="0">
                <a:solidFill>
                  <a:schemeClr val="bg1"/>
                </a:solidFill>
                <a:latin typeface="等线" charset="0"/>
                <a:ea typeface="等线" charset="0"/>
                <a:cs typeface="等线" charset="0"/>
              </a:rPr>
              <a:t>、 幼儿园课程评价的</a:t>
            </a:r>
            <a:r>
              <a:rPr lang="zh-CN" b="1" dirty="0">
                <a:solidFill>
                  <a:schemeClr val="bg1"/>
                </a:solidFill>
                <a:latin typeface="等线" charset="0"/>
                <a:ea typeface="等线" charset="0"/>
                <a:cs typeface="等线" charset="0"/>
              </a:rPr>
              <a:t>类型</a:t>
            </a:r>
          </a:p>
        </p:txBody>
      </p:sp>
      <p:sp>
        <p:nvSpPr>
          <p:cNvPr id="4" name="文本框 3"/>
          <p:cNvSpPr txBox="1"/>
          <p:nvPr/>
        </p:nvSpPr>
        <p:spPr>
          <a:xfrm>
            <a:off x="1560195" y="1121410"/>
            <a:ext cx="4137660" cy="460375"/>
          </a:xfrm>
          <a:prstGeom prst="rect">
            <a:avLst/>
          </a:prstGeom>
          <a:noFill/>
        </p:spPr>
        <p:txBody>
          <a:bodyPr wrap="none" rtlCol="0" anchor="t">
            <a:spAutoFit/>
          </a:bodyPr>
          <a:lstStyle/>
          <a:p>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一</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总结性评价和形成性评价</a:t>
            </a: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608170" y="2121930"/>
            <a:ext cx="9154513" cy="2306955"/>
          </a:xfrm>
          <a:prstGeom prst="rect">
            <a:avLst/>
          </a:prstGeom>
        </p:spPr>
        <p:txBody>
          <a:bodyPr wrap="square">
            <a:spAutoFit/>
          </a:bodyPr>
          <a:lstStyle/>
          <a:p>
            <a:pPr fontAlgn="auto">
              <a:lnSpc>
                <a:spcPct val="150000"/>
              </a:lnSpc>
            </a:pPr>
            <a:r>
              <a:rPr lang="zh-CN" altLang="en-US" sz="2400" dirty="0">
                <a:solidFill>
                  <a:schemeClr val="accent2">
                    <a:lumMod val="75000"/>
                  </a:schemeClr>
                </a:solidFill>
                <a:latin typeface="微软雅黑" pitchFamily="34" charset="-122"/>
                <a:ea typeface="微软雅黑" pitchFamily="34" charset="-122"/>
              </a:rPr>
              <a:t>目标本位评价</a:t>
            </a:r>
            <a:r>
              <a:rPr lang="zh-CN" altLang="en-US" sz="2400" dirty="0">
                <a:latin typeface="微软雅黑" pitchFamily="34" charset="-122"/>
                <a:ea typeface="微软雅黑" pitchFamily="34" charset="-122"/>
              </a:rPr>
              <a:t>旨在判断课程目标的达成程度。</a:t>
            </a:r>
            <a:endParaRPr lang="en-US" altLang="zh-CN" sz="2400" dirty="0">
              <a:latin typeface="微软雅黑" pitchFamily="34" charset="-122"/>
              <a:ea typeface="微软雅黑" pitchFamily="34" charset="-122"/>
            </a:endParaRPr>
          </a:p>
          <a:p>
            <a:pPr fontAlgn="auto">
              <a:lnSpc>
                <a:spcPct val="150000"/>
              </a:lnSpc>
            </a:pPr>
            <a:endParaRPr lang="en-US" altLang="zh-CN" sz="2400" dirty="0">
              <a:latin typeface="微软雅黑" pitchFamily="34" charset="-122"/>
              <a:ea typeface="微软雅黑" pitchFamily="34" charset="-122"/>
            </a:endParaRPr>
          </a:p>
          <a:p>
            <a:pPr fontAlgn="auto">
              <a:lnSpc>
                <a:spcPct val="150000"/>
              </a:lnSpc>
            </a:pPr>
            <a:r>
              <a:rPr lang="zh-CN" altLang="en-US" sz="2400" dirty="0">
                <a:solidFill>
                  <a:schemeClr val="accent2">
                    <a:lumMod val="75000"/>
                  </a:schemeClr>
                </a:solidFill>
                <a:latin typeface="微软雅黑" pitchFamily="34" charset="-122"/>
                <a:ea typeface="微软雅黑" pitchFamily="34" charset="-122"/>
              </a:rPr>
              <a:t>目标游离评价</a:t>
            </a:r>
            <a:r>
              <a:rPr lang="zh-CN" altLang="en-US" sz="2400" dirty="0">
                <a:latin typeface="微软雅黑" pitchFamily="34" charset="-122"/>
                <a:ea typeface="微软雅黑" pitchFamily="34" charset="-122"/>
              </a:rPr>
              <a:t>以课程计划或实施的全部实际结果作为评价对象，而不顾及预定的课程目标。</a:t>
            </a:r>
          </a:p>
        </p:txBody>
      </p:sp>
      <p:sp>
        <p:nvSpPr>
          <p:cNvPr id="5"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CN" b="1" dirty="0">
                <a:solidFill>
                  <a:schemeClr val="bg1"/>
                </a:solidFill>
                <a:latin typeface="等线" charset="0"/>
                <a:ea typeface="等线" charset="0"/>
                <a:cs typeface="等线" charset="0"/>
              </a:rPr>
              <a:t>三</a:t>
            </a:r>
            <a:r>
              <a:rPr b="1" dirty="0">
                <a:solidFill>
                  <a:schemeClr val="bg1"/>
                </a:solidFill>
                <a:latin typeface="等线" charset="0"/>
                <a:ea typeface="等线" charset="0"/>
                <a:cs typeface="等线" charset="0"/>
              </a:rPr>
              <a:t>、 幼儿园课程评价的</a:t>
            </a:r>
            <a:r>
              <a:rPr lang="zh-CN" b="1" dirty="0">
                <a:solidFill>
                  <a:schemeClr val="bg1"/>
                </a:solidFill>
                <a:latin typeface="等线" charset="0"/>
                <a:ea typeface="等线" charset="0"/>
                <a:cs typeface="等线" charset="0"/>
              </a:rPr>
              <a:t>类型</a:t>
            </a:r>
          </a:p>
        </p:txBody>
      </p:sp>
      <p:sp>
        <p:nvSpPr>
          <p:cNvPr id="4" name="文本框 3"/>
          <p:cNvSpPr txBox="1"/>
          <p:nvPr/>
        </p:nvSpPr>
        <p:spPr>
          <a:xfrm>
            <a:off x="1587500" y="1024255"/>
            <a:ext cx="4748530" cy="460375"/>
          </a:xfrm>
          <a:prstGeom prst="rect">
            <a:avLst/>
          </a:prstGeom>
          <a:noFill/>
        </p:spPr>
        <p:txBody>
          <a:bodyPr wrap="none" rtlCol="0" anchor="t">
            <a:spAutoFit/>
          </a:bodyPr>
          <a:lstStyle/>
          <a:p>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二</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目标本位评价与目标游离评价</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44525" y="86995"/>
            <a:ext cx="5080000" cy="583565"/>
          </a:xfrm>
          <a:prstGeom prst="rect">
            <a:avLst/>
          </a:prstGeom>
          <a:noFill/>
          <a:ln w="9525">
            <a:noFill/>
          </a:ln>
        </p:spPr>
        <p:txBody>
          <a:bodyPr>
            <a:spAutoFit/>
          </a:bodyPr>
          <a:lstStyle/>
          <a:p>
            <a:pPr indent="0"/>
            <a:r>
              <a:rPr lang="zh-CN" sz="3200" b="1">
                <a:solidFill>
                  <a:schemeClr val="bg1"/>
                </a:solidFill>
                <a:latin typeface="+mj-lt"/>
                <a:cs typeface="+mj-lt"/>
              </a:rPr>
              <a:t>一、</a:t>
            </a:r>
            <a:r>
              <a:rPr lang="en-US" sz="3200" b="1">
                <a:solidFill>
                  <a:schemeClr val="bg1"/>
                </a:solidFill>
                <a:latin typeface="+mj-lt"/>
                <a:cs typeface="+mj-lt"/>
              </a:rPr>
              <a:t> </a:t>
            </a:r>
            <a:r>
              <a:rPr lang="zh-CN" sz="3200" b="1">
                <a:solidFill>
                  <a:schemeClr val="bg1"/>
                </a:solidFill>
                <a:latin typeface="+mj-lt"/>
                <a:cs typeface="+mj-lt"/>
              </a:rPr>
              <a:t>目标模式</a:t>
            </a:r>
            <a:endParaRPr lang="zh-CN" altLang="en-US" sz="3200" b="1">
              <a:solidFill>
                <a:schemeClr val="bg1"/>
              </a:solidFill>
              <a:latin typeface="+mj-lt"/>
              <a:cs typeface="+mj-lt"/>
            </a:endParaRPr>
          </a:p>
        </p:txBody>
      </p:sp>
      <p:sp>
        <p:nvSpPr>
          <p:cNvPr id="2" name="文本框 1"/>
          <p:cNvSpPr txBox="1"/>
          <p:nvPr/>
        </p:nvSpPr>
        <p:spPr>
          <a:xfrm>
            <a:off x="1713230" y="1569720"/>
            <a:ext cx="5080000" cy="460375"/>
          </a:xfrm>
          <a:prstGeom prst="rect">
            <a:avLst/>
          </a:prstGeom>
          <a:noFill/>
          <a:ln w="9525">
            <a:noFill/>
          </a:ln>
        </p:spPr>
        <p:txBody>
          <a:bodyPr>
            <a:spAutoFit/>
          </a:bodyPr>
          <a:lstStyle/>
          <a:p>
            <a:pPr indent="0"/>
            <a:r>
              <a:rPr lang="zh-CN" sz="2400" b="1">
                <a:solidFill>
                  <a:srgbClr val="4472C4"/>
                </a:solidFill>
                <a:cs typeface="宋体" charset="0"/>
              </a:rPr>
              <a:t>目标模式依据的是行为主义心理学。</a:t>
            </a:r>
            <a:endParaRPr lang="zh-CN" altLang="en-US" sz="2400" b="1"/>
          </a:p>
        </p:txBody>
      </p:sp>
      <p:sp>
        <p:nvSpPr>
          <p:cNvPr id="3" name="文本框 2"/>
          <p:cNvSpPr txBox="1"/>
          <p:nvPr/>
        </p:nvSpPr>
        <p:spPr>
          <a:xfrm>
            <a:off x="1481455" y="2360295"/>
            <a:ext cx="9130030" cy="1753235"/>
          </a:xfrm>
          <a:prstGeom prst="rect">
            <a:avLst/>
          </a:prstGeom>
          <a:noFill/>
          <a:ln w="9525">
            <a:noFill/>
          </a:ln>
        </p:spPr>
        <p:txBody>
          <a:bodyPr wrap="square">
            <a:spAutoFit/>
          </a:bodyPr>
          <a:lstStyle/>
          <a:p>
            <a:pPr marL="0" indent="0" algn="l" fontAlgn="auto">
              <a:lnSpc>
                <a:spcPct val="150000"/>
              </a:lnSpc>
            </a:pPr>
            <a:r>
              <a:rPr lang="zh-CN" sz="2400" b="0">
                <a:cs typeface="宋体" charset="0"/>
              </a:rPr>
              <a:t>目标模式的创始人博比特</a:t>
            </a:r>
            <a:r>
              <a:rPr lang="en-US" sz="2400" b="0">
                <a:latin typeface="Calibri" charset="0"/>
                <a:cs typeface="宋体" charset="0"/>
              </a:rPr>
              <a:t>(Bobbitt</a:t>
            </a:r>
            <a:r>
              <a:rPr lang="zh-CN" sz="2400" b="0">
                <a:cs typeface="宋体" charset="0"/>
              </a:rPr>
              <a:t>， </a:t>
            </a:r>
            <a:r>
              <a:rPr lang="en-US" sz="2400" b="0">
                <a:latin typeface="Calibri" charset="0"/>
                <a:cs typeface="宋体" charset="0"/>
              </a:rPr>
              <a:t>F.)</a:t>
            </a:r>
            <a:r>
              <a:rPr lang="zh-CN" sz="2400" b="0">
                <a:cs typeface="宋体" charset="0"/>
              </a:rPr>
              <a:t>等人在</a:t>
            </a:r>
            <a:r>
              <a:rPr lang="en-US" sz="2400" b="0">
                <a:latin typeface="Calibri" charset="0"/>
                <a:cs typeface="宋体" charset="0"/>
              </a:rPr>
              <a:t>20</a:t>
            </a:r>
            <a:r>
              <a:rPr lang="zh-CN" sz="2400" b="0">
                <a:cs typeface="宋体" charset="0"/>
              </a:rPr>
              <a:t>世纪初开始了课程研究，后来经由泰勒</a:t>
            </a:r>
            <a:r>
              <a:rPr lang="en-US" sz="2400" b="0">
                <a:latin typeface="Calibri" charset="0"/>
                <a:cs typeface="宋体" charset="0"/>
              </a:rPr>
              <a:t>(Tyler</a:t>
            </a:r>
            <a:r>
              <a:rPr lang="zh-CN" sz="2400" b="0">
                <a:cs typeface="宋体" charset="0"/>
              </a:rPr>
              <a:t>， </a:t>
            </a:r>
            <a:r>
              <a:rPr lang="en-US" sz="2400" b="0">
                <a:latin typeface="Calibri" charset="0"/>
                <a:cs typeface="宋体" charset="0"/>
              </a:rPr>
              <a:t>R.W.)</a:t>
            </a:r>
            <a:r>
              <a:rPr lang="zh-CN" sz="2400" b="0">
                <a:cs typeface="宋体" charset="0"/>
              </a:rPr>
              <a:t>、塔巴（</a:t>
            </a:r>
            <a:r>
              <a:rPr lang="en-US" sz="2400" b="0">
                <a:latin typeface="Calibri" charset="0"/>
                <a:cs typeface="宋体" charset="0"/>
              </a:rPr>
              <a:t>Taba</a:t>
            </a:r>
            <a:r>
              <a:rPr lang="zh-CN" sz="2400" b="0">
                <a:cs typeface="宋体" charset="0"/>
              </a:rPr>
              <a:t>， </a:t>
            </a:r>
            <a:r>
              <a:rPr lang="en-US" sz="2400" b="0">
                <a:latin typeface="Calibri" charset="0"/>
                <a:cs typeface="宋体" charset="0"/>
              </a:rPr>
              <a:t>H.</a:t>
            </a:r>
            <a:r>
              <a:rPr lang="zh-CN" sz="2400" b="0">
                <a:cs typeface="宋体" charset="0"/>
              </a:rPr>
              <a:t>）、惠勒（</a:t>
            </a:r>
            <a:r>
              <a:rPr lang="en-US" sz="2400" b="0">
                <a:latin typeface="Calibri" charset="0"/>
                <a:cs typeface="宋体" charset="0"/>
              </a:rPr>
              <a:t>Wheeler</a:t>
            </a:r>
            <a:r>
              <a:rPr lang="zh-CN" sz="2400" b="0">
                <a:cs typeface="宋体" charset="0"/>
              </a:rPr>
              <a:t>）等人的继承和发展以及布鲁姆等人的应用。</a:t>
            </a:r>
            <a:endParaRPr lang="zh-CN" altLang="en-US" sz="2400" b="0">
              <a:cs typeface="宋体" charset="0"/>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632935" y="2060335"/>
            <a:ext cx="9154513" cy="2306955"/>
          </a:xfrm>
          <a:prstGeom prst="rect">
            <a:avLst/>
          </a:prstGeom>
        </p:spPr>
        <p:txBody>
          <a:bodyPr wrap="square">
            <a:spAutoFit/>
          </a:bodyPr>
          <a:lstStyle/>
          <a:p>
            <a:pPr fontAlgn="auto">
              <a:lnSpc>
                <a:spcPct val="150000"/>
              </a:lnSpc>
            </a:pPr>
            <a:endParaRPr lang="en-US" altLang="zh-CN" sz="2400" dirty="0">
              <a:solidFill>
                <a:srgbClr val="000000"/>
              </a:solidFill>
              <a:latin typeface="微软雅黑" pitchFamily="34" charset="-122"/>
              <a:ea typeface="微软雅黑" pitchFamily="34" charset="-122"/>
              <a:cs typeface="Times New Roman" panose="02020603050405020304" pitchFamily="18" charset="0"/>
            </a:endParaRPr>
          </a:p>
          <a:p>
            <a:pPr fontAlgn="auto">
              <a:lnSpc>
                <a:spcPct val="150000"/>
              </a:lnSpc>
            </a:pPr>
            <a:r>
              <a:rPr lang="zh-CN" altLang="en-US" sz="2400" dirty="0">
                <a:solidFill>
                  <a:schemeClr val="accent2">
                    <a:lumMod val="75000"/>
                  </a:schemeClr>
                </a:solidFill>
                <a:latin typeface="微软雅黑" pitchFamily="34" charset="-122"/>
                <a:ea typeface="微软雅黑" pitchFamily="34" charset="-122"/>
              </a:rPr>
              <a:t>内部人员评价</a:t>
            </a:r>
            <a:r>
              <a:rPr lang="zh-CN" altLang="en-US" sz="2400" dirty="0">
                <a:latin typeface="微软雅黑" pitchFamily="34" charset="-122"/>
                <a:ea typeface="微软雅黑" pitchFamily="34" charset="-122"/>
              </a:rPr>
              <a:t>指的是课程编制者或实施者自己施行的评价。</a:t>
            </a:r>
            <a:endParaRPr lang="en-US" altLang="zh-CN" sz="2400" dirty="0">
              <a:latin typeface="微软雅黑" pitchFamily="34" charset="-122"/>
              <a:ea typeface="微软雅黑" pitchFamily="34" charset="-122"/>
            </a:endParaRPr>
          </a:p>
          <a:p>
            <a:pPr fontAlgn="auto">
              <a:lnSpc>
                <a:spcPct val="150000"/>
              </a:lnSpc>
            </a:pPr>
            <a:endParaRPr lang="en-US" altLang="zh-CN" sz="2400" dirty="0">
              <a:latin typeface="微软雅黑" pitchFamily="34" charset="-122"/>
              <a:ea typeface="微软雅黑" pitchFamily="34" charset="-122"/>
            </a:endParaRPr>
          </a:p>
          <a:p>
            <a:pPr fontAlgn="auto">
              <a:lnSpc>
                <a:spcPct val="150000"/>
              </a:lnSpc>
            </a:pPr>
            <a:r>
              <a:rPr lang="zh-CN" altLang="en-US" sz="2400" dirty="0">
                <a:solidFill>
                  <a:schemeClr val="accent2">
                    <a:lumMod val="75000"/>
                  </a:schemeClr>
                </a:solidFill>
                <a:latin typeface="微软雅黑" pitchFamily="34" charset="-122"/>
                <a:ea typeface="微软雅黑" pitchFamily="34" charset="-122"/>
              </a:rPr>
              <a:t>外部人员评价</a:t>
            </a:r>
            <a:r>
              <a:rPr lang="zh-CN" altLang="en-US" sz="2400" dirty="0">
                <a:latin typeface="微软雅黑" pitchFamily="34" charset="-122"/>
                <a:ea typeface="微软雅黑" pitchFamily="34" charset="-122"/>
              </a:rPr>
              <a:t>指的是课程编制者或实施者以外的人员施行的评价。</a:t>
            </a:r>
          </a:p>
        </p:txBody>
      </p:sp>
      <p:sp>
        <p:nvSpPr>
          <p:cNvPr id="5"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zh-CN" b="1" dirty="0">
                <a:solidFill>
                  <a:schemeClr val="bg1"/>
                </a:solidFill>
                <a:latin typeface="等线" charset="0"/>
                <a:ea typeface="等线" charset="0"/>
                <a:cs typeface="等线" charset="0"/>
              </a:rPr>
              <a:t>三</a:t>
            </a:r>
            <a:r>
              <a:rPr b="1" dirty="0">
                <a:solidFill>
                  <a:schemeClr val="bg1"/>
                </a:solidFill>
                <a:latin typeface="等线" charset="0"/>
                <a:ea typeface="等线" charset="0"/>
                <a:cs typeface="等线" charset="0"/>
              </a:rPr>
              <a:t>、 幼儿园课程评价的</a:t>
            </a:r>
            <a:r>
              <a:rPr lang="zh-CN" b="1" dirty="0">
                <a:solidFill>
                  <a:schemeClr val="bg1"/>
                </a:solidFill>
                <a:latin typeface="等线" charset="0"/>
                <a:ea typeface="等线" charset="0"/>
                <a:cs typeface="等线" charset="0"/>
              </a:rPr>
              <a:t>类型</a:t>
            </a:r>
          </a:p>
        </p:txBody>
      </p:sp>
      <p:sp>
        <p:nvSpPr>
          <p:cNvPr id="7" name="文本框 6"/>
          <p:cNvSpPr txBox="1"/>
          <p:nvPr/>
        </p:nvSpPr>
        <p:spPr>
          <a:xfrm>
            <a:off x="1746250" y="1084580"/>
            <a:ext cx="4748530" cy="460375"/>
          </a:xfrm>
          <a:prstGeom prst="rect">
            <a:avLst/>
          </a:prstGeom>
          <a:noFill/>
        </p:spPr>
        <p:txBody>
          <a:bodyPr wrap="none" rtlCol="0" anchor="t">
            <a:spAutoFit/>
          </a:bodyPr>
          <a:lstStyle/>
          <a:p>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三</a:t>
            </a:r>
            <a:r>
              <a:rPr lang="en-US" altLang="zh-CN"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 </a:t>
            </a:r>
            <a:r>
              <a:rPr lang="zh-CN" altLang="en-US" sz="2400" b="1" dirty="0">
                <a:solidFill>
                  <a:schemeClr val="accent5">
                    <a:lumMod val="75000"/>
                  </a:schemeClr>
                </a:solidFill>
                <a:latin typeface="微软雅黑" pitchFamily="34" charset="-122"/>
                <a:ea typeface="微软雅黑" pitchFamily="34" charset="-122"/>
                <a:cs typeface="Times New Roman" panose="02020603050405020304" pitchFamily="18" charset="0"/>
                <a:sym typeface="+mn-ea"/>
              </a:rPr>
              <a:t>内部人员评价和外部人员评价</a:t>
            </a: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5"/>
          <p:cNvSpPr txBox="1">
            <a:spLocks noChangeArrowheads="1"/>
          </p:cNvSpPr>
          <p:nvPr/>
        </p:nvSpPr>
        <p:spPr bwMode="auto">
          <a:xfrm>
            <a:off x="3987063" y="1926076"/>
            <a:ext cx="244169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FF7862"/>
                </a:solidFill>
                <a:latin typeface="华文细黑" panose="02010600040101010101" pitchFamily="2" charset="-122"/>
                <a:ea typeface="华文细黑" panose="02010600040101010101" pitchFamily="2" charset="-122"/>
              </a:rPr>
              <a:t>目标达成评价模式</a:t>
            </a:r>
          </a:p>
        </p:txBody>
      </p:sp>
      <p:sp>
        <p:nvSpPr>
          <p:cNvPr id="5" name="文本框 5"/>
          <p:cNvSpPr txBox="1">
            <a:spLocks noChangeArrowheads="1"/>
          </p:cNvSpPr>
          <p:nvPr/>
        </p:nvSpPr>
        <p:spPr bwMode="auto">
          <a:xfrm>
            <a:off x="3899351" y="4240020"/>
            <a:ext cx="223009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92951D"/>
                </a:solidFill>
                <a:latin typeface="华文细黑" panose="02010600040101010101" pitchFamily="2" charset="-122"/>
                <a:ea typeface="华文细黑" panose="02010600040101010101" pitchFamily="2" charset="-122"/>
              </a:rPr>
              <a:t> 回应型评价模式</a:t>
            </a:r>
          </a:p>
        </p:txBody>
      </p:sp>
      <p:sp>
        <p:nvSpPr>
          <p:cNvPr id="6" name="文本框 5"/>
          <p:cNvSpPr txBox="1">
            <a:spLocks noChangeArrowheads="1"/>
          </p:cNvSpPr>
          <p:nvPr/>
        </p:nvSpPr>
        <p:spPr bwMode="auto">
          <a:xfrm>
            <a:off x="3704935" y="3210437"/>
            <a:ext cx="1877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chemeClr val="accent2">
                    <a:lumMod val="75000"/>
                  </a:schemeClr>
                </a:solidFill>
                <a:latin typeface="华文细黑" panose="02010600040101010101" pitchFamily="2" charset="-122"/>
                <a:ea typeface="华文细黑" panose="02010600040101010101" pitchFamily="2" charset="-122"/>
              </a:rPr>
              <a:t>外观评价模式</a:t>
            </a:r>
          </a:p>
        </p:txBody>
      </p:sp>
      <p:sp>
        <p:nvSpPr>
          <p:cNvPr id="7" name="文本框 5"/>
          <p:cNvSpPr txBox="1">
            <a:spLocks noChangeArrowheads="1"/>
          </p:cNvSpPr>
          <p:nvPr/>
        </p:nvSpPr>
        <p:spPr bwMode="auto">
          <a:xfrm>
            <a:off x="3291641" y="5320303"/>
            <a:ext cx="27238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B28743"/>
                </a:solidFill>
                <a:latin typeface="华文细黑" panose="02010600040101010101" pitchFamily="2" charset="-122"/>
                <a:ea typeface="华文细黑" panose="02010600040101010101" pitchFamily="2" charset="-122"/>
              </a:rPr>
              <a:t>课程评价模式的选用</a:t>
            </a:r>
          </a:p>
        </p:txBody>
      </p:sp>
      <p:grpSp>
        <p:nvGrpSpPr>
          <p:cNvPr id="8" name="组合 7"/>
          <p:cNvGrpSpPr/>
          <p:nvPr/>
        </p:nvGrpSpPr>
        <p:grpSpPr>
          <a:xfrm rot="5400000">
            <a:off x="2152206" y="933809"/>
            <a:ext cx="418280" cy="2620294"/>
            <a:chOff x="2819330" y="2946174"/>
            <a:chExt cx="418280" cy="2620294"/>
          </a:xfrm>
        </p:grpSpPr>
        <p:grpSp>
          <p:nvGrpSpPr>
            <p:cNvPr id="9" name="组合 8"/>
            <p:cNvGrpSpPr/>
            <p:nvPr/>
          </p:nvGrpSpPr>
          <p:grpSpPr>
            <a:xfrm>
              <a:off x="2819330" y="2946174"/>
              <a:ext cx="418280" cy="2620294"/>
              <a:chOff x="2819330" y="2946174"/>
              <a:chExt cx="418280" cy="2620294"/>
            </a:xfrm>
          </p:grpSpPr>
          <p:sp>
            <p:nvSpPr>
              <p:cNvPr id="13" name="Oval 12"/>
              <p:cNvSpPr/>
              <p:nvPr/>
            </p:nvSpPr>
            <p:spPr>
              <a:xfrm>
                <a:off x="292470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14" name="Straight Connector 26"/>
              <p:cNvCxnSpPr/>
              <p:nvPr/>
            </p:nvCxnSpPr>
            <p:spPr>
              <a:xfrm rot="16200000" flipH="1">
                <a:off x="2150689"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ardrop 25"/>
              <p:cNvSpPr/>
              <p:nvPr/>
            </p:nvSpPr>
            <p:spPr>
              <a:xfrm rot="8100000">
                <a:off x="2819330" y="2946174"/>
                <a:ext cx="418280" cy="418280"/>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grpSp>
          <p:nvGrpSpPr>
            <p:cNvPr id="10" name="组合 9"/>
            <p:cNvGrpSpPr/>
            <p:nvPr/>
          </p:nvGrpSpPr>
          <p:grpSpPr>
            <a:xfrm>
              <a:off x="2894515" y="3051123"/>
              <a:ext cx="257564" cy="257563"/>
              <a:chOff x="2473104" y="2145028"/>
              <a:chExt cx="359165" cy="359165"/>
            </a:xfrm>
            <a:solidFill>
              <a:schemeClr val="bg1"/>
            </a:solidFill>
          </p:grpSpPr>
          <p:sp>
            <p:nvSpPr>
              <p:cNvPr id="11"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12"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grpSp>
      </p:grpSp>
      <p:grpSp>
        <p:nvGrpSpPr>
          <p:cNvPr id="16" name="组合 15"/>
          <p:cNvGrpSpPr/>
          <p:nvPr/>
        </p:nvGrpSpPr>
        <p:grpSpPr>
          <a:xfrm rot="5400000">
            <a:off x="2253229" y="2581272"/>
            <a:ext cx="418280" cy="1813841"/>
            <a:chOff x="4320227" y="3752627"/>
            <a:chExt cx="418280" cy="1813841"/>
          </a:xfrm>
        </p:grpSpPr>
        <p:grpSp>
          <p:nvGrpSpPr>
            <p:cNvPr id="17" name="组合 16"/>
            <p:cNvGrpSpPr/>
            <p:nvPr/>
          </p:nvGrpSpPr>
          <p:grpSpPr>
            <a:xfrm>
              <a:off x="4320227" y="3752627"/>
              <a:ext cx="418280" cy="1813841"/>
              <a:chOff x="4320227" y="3752627"/>
              <a:chExt cx="418280" cy="1813841"/>
            </a:xfrm>
          </p:grpSpPr>
          <p:sp>
            <p:nvSpPr>
              <p:cNvPr id="25" name="Oval 14"/>
              <p:cNvSpPr/>
              <p:nvPr/>
            </p:nvSpPr>
            <p:spPr>
              <a:xfrm>
                <a:off x="4424900"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26" name="Straight Connector 34"/>
              <p:cNvCxnSpPr/>
              <p:nvPr/>
            </p:nvCxnSpPr>
            <p:spPr>
              <a:xfrm rot="5400000">
                <a:off x="4064607" y="4892774"/>
                <a:ext cx="928694"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Teardrop 33"/>
              <p:cNvSpPr/>
              <p:nvPr/>
            </p:nvSpPr>
            <p:spPr>
              <a:xfrm rot="8100000">
                <a:off x="4320227" y="3752627"/>
                <a:ext cx="418280" cy="418280"/>
              </a:xfrm>
              <a:prstGeom prst="teardrop">
                <a:avLst>
                  <a:gd name="adj" fmla="val 1316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grpSp>
          <p:nvGrpSpPr>
            <p:cNvPr id="18" name="组合 17"/>
            <p:cNvGrpSpPr/>
            <p:nvPr/>
          </p:nvGrpSpPr>
          <p:grpSpPr bwMode="auto">
            <a:xfrm rot="-2700000">
              <a:off x="4401458" y="3883243"/>
              <a:ext cx="230391" cy="231410"/>
              <a:chOff x="5394325" y="2859088"/>
              <a:chExt cx="358775" cy="360362"/>
            </a:xfrm>
            <a:solidFill>
              <a:schemeClr val="bg1"/>
            </a:solidFill>
          </p:grpSpPr>
          <p:sp>
            <p:nvSpPr>
              <p:cNvPr id="19" name="AutoShape 37"/>
              <p:cNvSpPr/>
              <p:nvPr/>
            </p:nvSpPr>
            <p:spPr bwMode="auto">
              <a:xfrm>
                <a:off x="5394485" y="2892265"/>
                <a:ext cx="327025" cy="325438"/>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0" name="AutoShape 38"/>
              <p:cNvSpPr/>
              <p:nvPr/>
            </p:nvSpPr>
            <p:spPr bwMode="auto">
              <a:xfrm>
                <a:off x="5552105" y="3033377"/>
                <a:ext cx="55563" cy="555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1" name="AutoShape 39"/>
              <p:cNvSpPr/>
              <p:nvPr/>
            </p:nvSpPr>
            <p:spPr bwMode="auto">
              <a:xfrm>
                <a:off x="5696350" y="2852417"/>
                <a:ext cx="55563"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2" name="AutoShape 40"/>
              <p:cNvSpPr/>
              <p:nvPr/>
            </p:nvSpPr>
            <p:spPr bwMode="auto">
              <a:xfrm>
                <a:off x="5483342" y="3020412"/>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3" name="AutoShape 41"/>
              <p:cNvSpPr/>
              <p:nvPr/>
            </p:nvSpPr>
            <p:spPr bwMode="auto">
              <a:xfrm>
                <a:off x="5526118" y="310056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24" name="AutoShape 42"/>
              <p:cNvSpPr/>
              <p:nvPr/>
            </p:nvSpPr>
            <p:spPr bwMode="auto">
              <a:xfrm>
                <a:off x="5707968" y="2932180"/>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grpSp>
      </p:grpSp>
      <p:grpSp>
        <p:nvGrpSpPr>
          <p:cNvPr id="28" name="组合 27"/>
          <p:cNvGrpSpPr/>
          <p:nvPr/>
        </p:nvGrpSpPr>
        <p:grpSpPr>
          <a:xfrm rot="5400000">
            <a:off x="2152206" y="3155853"/>
            <a:ext cx="418280" cy="2620294"/>
            <a:chOff x="5891164" y="2946174"/>
            <a:chExt cx="418280" cy="2620294"/>
          </a:xfrm>
        </p:grpSpPr>
        <p:grpSp>
          <p:nvGrpSpPr>
            <p:cNvPr id="29" name="组合 28"/>
            <p:cNvGrpSpPr/>
            <p:nvPr/>
          </p:nvGrpSpPr>
          <p:grpSpPr>
            <a:xfrm>
              <a:off x="5891164" y="2946174"/>
              <a:ext cx="418280" cy="2620294"/>
              <a:chOff x="5891164" y="2946174"/>
              <a:chExt cx="418280" cy="2620294"/>
            </a:xfrm>
          </p:grpSpPr>
          <p:sp>
            <p:nvSpPr>
              <p:cNvPr id="32" name="Oval 16"/>
              <p:cNvSpPr/>
              <p:nvPr/>
            </p:nvSpPr>
            <p:spPr>
              <a:xfrm>
                <a:off x="5996536"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33" name="Straight Connector 38"/>
              <p:cNvCxnSpPr/>
              <p:nvPr/>
            </p:nvCxnSpPr>
            <p:spPr>
              <a:xfrm rot="16200000" flipH="1">
                <a:off x="5222523"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4" name="Teardrop 37"/>
              <p:cNvSpPr/>
              <p:nvPr/>
            </p:nvSpPr>
            <p:spPr>
              <a:xfrm rot="8100000">
                <a:off x="5891164" y="2946174"/>
                <a:ext cx="418280" cy="418280"/>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sp>
          <p:nvSpPr>
            <p:cNvPr id="31" name="AutoShape 112"/>
            <p:cNvSpPr/>
            <p:nvPr/>
          </p:nvSpPr>
          <p:spPr bwMode="auto">
            <a:xfrm>
              <a:off x="5966322" y="3041545"/>
              <a:ext cx="269497" cy="26830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nvGrpSpPr>
          <p:cNvPr id="35" name="组合 34"/>
          <p:cNvGrpSpPr/>
          <p:nvPr/>
        </p:nvGrpSpPr>
        <p:grpSpPr>
          <a:xfrm rot="5400000">
            <a:off x="1932289" y="4630033"/>
            <a:ext cx="418280" cy="1813841"/>
            <a:chOff x="7463499" y="3752627"/>
            <a:chExt cx="418280" cy="1813841"/>
          </a:xfrm>
        </p:grpSpPr>
        <p:sp>
          <p:nvSpPr>
            <p:cNvPr id="36" name="Teardrop 21"/>
            <p:cNvSpPr/>
            <p:nvPr/>
          </p:nvSpPr>
          <p:spPr>
            <a:xfrm rot="8100000">
              <a:off x="7463499" y="3752627"/>
              <a:ext cx="418280" cy="418280"/>
            </a:xfrm>
            <a:prstGeom prst="teardrop">
              <a:avLst>
                <a:gd name="adj" fmla="val 1316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nvGrpSpPr>
            <p:cNvPr id="37" name="组合 36"/>
            <p:cNvGrpSpPr/>
            <p:nvPr/>
          </p:nvGrpSpPr>
          <p:grpSpPr>
            <a:xfrm>
              <a:off x="7551122" y="3862449"/>
              <a:ext cx="240620" cy="1704019"/>
              <a:chOff x="7551122" y="3862449"/>
              <a:chExt cx="240620" cy="1704019"/>
            </a:xfrm>
          </p:grpSpPr>
          <p:sp>
            <p:nvSpPr>
              <p:cNvPr id="38" name="Oval 18"/>
              <p:cNvSpPr/>
              <p:nvPr/>
            </p:nvSpPr>
            <p:spPr>
              <a:xfrm>
                <a:off x="756817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39" name="Straight Connector 24"/>
              <p:cNvCxnSpPr/>
              <p:nvPr/>
            </p:nvCxnSpPr>
            <p:spPr>
              <a:xfrm rot="5400000">
                <a:off x="7207879" y="4892774"/>
                <a:ext cx="928694"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7551122" y="3862449"/>
                <a:ext cx="240620" cy="240620"/>
                <a:chOff x="5394312" y="2141343"/>
                <a:chExt cx="359165" cy="359165"/>
              </a:xfrm>
              <a:solidFill>
                <a:sysClr val="window" lastClr="FFFFFF"/>
              </a:solidFill>
            </p:grpSpPr>
            <p:sp>
              <p:nvSpPr>
                <p:cNvPr id="41"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42"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43"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grpSp>
      <p:grpSp>
        <p:nvGrpSpPr>
          <p:cNvPr id="44" name="组合 43"/>
          <p:cNvGrpSpPr/>
          <p:nvPr/>
        </p:nvGrpSpPr>
        <p:grpSpPr>
          <a:xfrm rot="16200000">
            <a:off x="9632163" y="1486827"/>
            <a:ext cx="418280" cy="2620294"/>
            <a:chOff x="2819330" y="2946174"/>
            <a:chExt cx="418280" cy="2620294"/>
          </a:xfrm>
        </p:grpSpPr>
        <p:grpSp>
          <p:nvGrpSpPr>
            <p:cNvPr id="45" name="组合 44"/>
            <p:cNvGrpSpPr/>
            <p:nvPr/>
          </p:nvGrpSpPr>
          <p:grpSpPr>
            <a:xfrm>
              <a:off x="2819330" y="2946174"/>
              <a:ext cx="418280" cy="2620294"/>
              <a:chOff x="2819330" y="2946174"/>
              <a:chExt cx="418280" cy="2620294"/>
            </a:xfrm>
          </p:grpSpPr>
          <p:sp>
            <p:nvSpPr>
              <p:cNvPr id="49" name="Oval 12"/>
              <p:cNvSpPr/>
              <p:nvPr/>
            </p:nvSpPr>
            <p:spPr>
              <a:xfrm>
                <a:off x="292470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50" name="Straight Connector 26"/>
              <p:cNvCxnSpPr/>
              <p:nvPr/>
            </p:nvCxnSpPr>
            <p:spPr>
              <a:xfrm rot="16200000" flipH="1">
                <a:off x="2150689"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1" name="Teardrop 25"/>
              <p:cNvSpPr/>
              <p:nvPr/>
            </p:nvSpPr>
            <p:spPr>
              <a:xfrm rot="8100000">
                <a:off x="2819330" y="2946174"/>
                <a:ext cx="418280" cy="418280"/>
              </a:xfrm>
              <a:prstGeom prst="teardrop">
                <a:avLst>
                  <a:gd name="adj" fmla="val 13161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grpSp>
          <p:nvGrpSpPr>
            <p:cNvPr id="46" name="组合 45"/>
            <p:cNvGrpSpPr/>
            <p:nvPr/>
          </p:nvGrpSpPr>
          <p:grpSpPr>
            <a:xfrm>
              <a:off x="2894515" y="3051123"/>
              <a:ext cx="257564" cy="257563"/>
              <a:chOff x="2473104" y="2145028"/>
              <a:chExt cx="359165" cy="359165"/>
            </a:xfrm>
            <a:solidFill>
              <a:schemeClr val="bg1"/>
            </a:solidFill>
          </p:grpSpPr>
          <p:sp>
            <p:nvSpPr>
              <p:cNvPr id="47"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sp>
            <p:nvSpPr>
              <p:cNvPr id="48"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algn="ctr" defTabSz="228600">
                  <a:defRPr/>
                </a:pPr>
                <a:endParaRPr lang="en-US" sz="1500" kern="0">
                  <a:solidFill>
                    <a:srgbClr val="FFFFFF"/>
                  </a:solidFill>
                  <a:effectLst>
                    <a:outerShdw blurRad="38100" dist="38100" dir="2700000" algn="tl">
                      <a:srgbClr val="000000"/>
                    </a:outerShdw>
                  </a:effectLst>
                  <a:latin typeface="Gill Sans" panose="020B0502020104020203" charset="0"/>
                  <a:ea typeface="华文细黑" panose="02010600040101010101" pitchFamily="2" charset="-122"/>
                  <a:sym typeface="Gill Sans" panose="020B0502020104020203" charset="0"/>
                </a:endParaRPr>
              </a:p>
            </p:txBody>
          </p:sp>
        </p:grpSp>
      </p:grpSp>
      <p:grpSp>
        <p:nvGrpSpPr>
          <p:cNvPr id="52" name="组合 51"/>
          <p:cNvGrpSpPr/>
          <p:nvPr/>
        </p:nvGrpSpPr>
        <p:grpSpPr>
          <a:xfrm rot="16200000">
            <a:off x="9632163" y="2619875"/>
            <a:ext cx="418280" cy="2620294"/>
            <a:chOff x="5891164" y="2946174"/>
            <a:chExt cx="418280" cy="2620294"/>
          </a:xfrm>
        </p:grpSpPr>
        <p:grpSp>
          <p:nvGrpSpPr>
            <p:cNvPr id="53" name="组合 52"/>
            <p:cNvGrpSpPr/>
            <p:nvPr/>
          </p:nvGrpSpPr>
          <p:grpSpPr>
            <a:xfrm>
              <a:off x="5891164" y="2946174"/>
              <a:ext cx="418280" cy="2620294"/>
              <a:chOff x="5891164" y="2946174"/>
              <a:chExt cx="418280" cy="2620294"/>
            </a:xfrm>
          </p:grpSpPr>
          <p:sp>
            <p:nvSpPr>
              <p:cNvPr id="55" name="Oval 16"/>
              <p:cNvSpPr/>
              <p:nvPr/>
            </p:nvSpPr>
            <p:spPr>
              <a:xfrm>
                <a:off x="5996536"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56" name="Straight Connector 38"/>
              <p:cNvCxnSpPr/>
              <p:nvPr/>
            </p:nvCxnSpPr>
            <p:spPr>
              <a:xfrm rot="16200000" flipH="1">
                <a:off x="5222523" y="4471832"/>
                <a:ext cx="1763355" cy="880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7" name="Teardrop 37"/>
              <p:cNvSpPr/>
              <p:nvPr/>
            </p:nvSpPr>
            <p:spPr>
              <a:xfrm rot="8100000">
                <a:off x="5891164" y="2946174"/>
                <a:ext cx="418280" cy="418280"/>
              </a:xfrm>
              <a:prstGeom prst="teardrop">
                <a:avLst>
                  <a:gd name="adj" fmla="val 1316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sp>
          <p:nvSpPr>
            <p:cNvPr id="54" name="AutoShape 112"/>
            <p:cNvSpPr/>
            <p:nvPr/>
          </p:nvSpPr>
          <p:spPr bwMode="auto">
            <a:xfrm>
              <a:off x="5966322" y="3041545"/>
              <a:ext cx="269497" cy="268309"/>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ysClr val="window" lastClr="FFFFFF"/>
            </a:solid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nvGrpSpPr>
          <p:cNvPr id="58" name="组合 57"/>
          <p:cNvGrpSpPr/>
          <p:nvPr/>
        </p:nvGrpSpPr>
        <p:grpSpPr>
          <a:xfrm rot="16200000">
            <a:off x="9434269" y="4077383"/>
            <a:ext cx="418280" cy="1813841"/>
            <a:chOff x="7463499" y="3752627"/>
            <a:chExt cx="418280" cy="1813841"/>
          </a:xfrm>
        </p:grpSpPr>
        <p:sp>
          <p:nvSpPr>
            <p:cNvPr id="59" name="Teardrop 21"/>
            <p:cNvSpPr/>
            <p:nvPr/>
          </p:nvSpPr>
          <p:spPr>
            <a:xfrm rot="8100000">
              <a:off x="7463499" y="3752627"/>
              <a:ext cx="418280" cy="418280"/>
            </a:xfrm>
            <a:prstGeom prst="teardrop">
              <a:avLst>
                <a:gd name="adj" fmla="val 1316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华文细黑" panose="02010600040101010101" pitchFamily="2" charset="-122"/>
              </a:endParaRPr>
            </a:p>
          </p:txBody>
        </p:sp>
        <p:grpSp>
          <p:nvGrpSpPr>
            <p:cNvPr id="60" name="组合 59"/>
            <p:cNvGrpSpPr/>
            <p:nvPr/>
          </p:nvGrpSpPr>
          <p:grpSpPr>
            <a:xfrm>
              <a:off x="7551122" y="3862449"/>
              <a:ext cx="240620" cy="1704019"/>
              <a:chOff x="7551122" y="3862449"/>
              <a:chExt cx="240620" cy="1704019"/>
            </a:xfrm>
          </p:grpSpPr>
          <p:sp>
            <p:nvSpPr>
              <p:cNvPr id="61" name="Oval 18"/>
              <p:cNvSpPr/>
              <p:nvPr/>
            </p:nvSpPr>
            <p:spPr>
              <a:xfrm>
                <a:off x="7568172" y="5358262"/>
                <a:ext cx="208206" cy="20820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华文细黑" panose="02010600040101010101" pitchFamily="2" charset="-122"/>
                </a:endParaRPr>
              </a:p>
            </p:txBody>
          </p:sp>
          <p:cxnSp>
            <p:nvCxnSpPr>
              <p:cNvPr id="62" name="Straight Connector 24"/>
              <p:cNvCxnSpPr/>
              <p:nvPr/>
            </p:nvCxnSpPr>
            <p:spPr>
              <a:xfrm rot="5400000">
                <a:off x="7207879" y="4892774"/>
                <a:ext cx="928694" cy="1588"/>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7551122" y="3862449"/>
                <a:ext cx="240620" cy="240620"/>
                <a:chOff x="5394312" y="2141343"/>
                <a:chExt cx="359165" cy="359165"/>
              </a:xfrm>
              <a:solidFill>
                <a:sysClr val="window" lastClr="FFFFFF"/>
              </a:solidFill>
            </p:grpSpPr>
            <p:sp>
              <p:nvSpPr>
                <p:cNvPr id="64" name="AutoShape 56"/>
                <p:cNvSpPr/>
                <p:nvPr/>
              </p:nvSpPr>
              <p:spPr bwMode="auto">
                <a:xfrm>
                  <a:off x="5394312"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65" name="AutoShape 57"/>
                <p:cNvSpPr/>
                <p:nvPr/>
              </p:nvSpPr>
              <p:spPr bwMode="auto">
                <a:xfrm>
                  <a:off x="5641124" y="2141343"/>
                  <a:ext cx="112353"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sp>
              <p:nvSpPr>
                <p:cNvPr id="66" name="AutoShape 58"/>
                <p:cNvSpPr/>
                <p:nvPr/>
              </p:nvSpPr>
              <p:spPr bwMode="auto">
                <a:xfrm>
                  <a:off x="5517718" y="2141343"/>
                  <a:ext cx="11235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p:spPr>
              <p:txBody>
                <a:bodyPr lIns="19050" tIns="19050" rIns="19050" bIns="19050" anchor="ctr"/>
                <a:lstStyle/>
                <a:p>
                  <a:pPr marL="0" marR="0" lvl="0" indent="0" algn="ctr" defTabSz="228600" eaLnBrk="1" fontAlgn="auto" latinLnBrk="0" hangingPunct="1">
                    <a:lnSpc>
                      <a:spcPct val="100000"/>
                    </a:lnSpc>
                    <a:spcBef>
                      <a:spcPts val="0"/>
                    </a:spcBef>
                    <a:spcAft>
                      <a:spcPts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panose="020B0502020104020203" charset="0"/>
                    <a:ea typeface="华文细黑" panose="02010600040101010101" pitchFamily="2" charset="-122"/>
                    <a:sym typeface="Gill Sans" panose="020B0502020104020203" charset="0"/>
                  </a:endParaRPr>
                </a:p>
              </p:txBody>
            </p:sp>
          </p:grpSp>
        </p:grpSp>
      </p:grpSp>
      <p:sp>
        <p:nvSpPr>
          <p:cNvPr id="67" name="文本框 5"/>
          <p:cNvSpPr txBox="1">
            <a:spLocks noChangeArrowheads="1"/>
          </p:cNvSpPr>
          <p:nvPr/>
        </p:nvSpPr>
        <p:spPr bwMode="auto">
          <a:xfrm>
            <a:off x="3942976" y="2566142"/>
            <a:ext cx="4416594"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FF7862"/>
                </a:solidFill>
                <a:latin typeface="华文细黑" panose="02010600040101010101" pitchFamily="2" charset="-122"/>
                <a:ea typeface="华文细黑" panose="02010600040101010101" pitchFamily="2" charset="-122"/>
              </a:rPr>
              <a:t>背景、输入、过程、成果评价模式</a:t>
            </a:r>
          </a:p>
        </p:txBody>
      </p:sp>
      <p:sp>
        <p:nvSpPr>
          <p:cNvPr id="68" name="文本框 5"/>
          <p:cNvSpPr txBox="1">
            <a:spLocks noChangeArrowheads="1"/>
          </p:cNvSpPr>
          <p:nvPr/>
        </p:nvSpPr>
        <p:spPr bwMode="auto">
          <a:xfrm>
            <a:off x="6476090" y="3679608"/>
            <a:ext cx="1877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92951D"/>
                </a:solidFill>
                <a:latin typeface="华文细黑" panose="02010600040101010101" pitchFamily="2" charset="-122"/>
                <a:ea typeface="华文细黑" panose="02010600040101010101" pitchFamily="2" charset="-122"/>
              </a:rPr>
              <a:t>差距评价模式</a:t>
            </a:r>
          </a:p>
        </p:txBody>
      </p:sp>
      <p:sp>
        <p:nvSpPr>
          <p:cNvPr id="69" name="文本框 5"/>
          <p:cNvSpPr txBox="1">
            <a:spLocks noChangeArrowheads="1"/>
          </p:cNvSpPr>
          <p:nvPr/>
        </p:nvSpPr>
        <p:spPr bwMode="auto">
          <a:xfrm>
            <a:off x="6619708" y="4760480"/>
            <a:ext cx="187743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2200" dirty="0">
                <a:solidFill>
                  <a:srgbClr val="B28743"/>
                </a:solidFill>
                <a:latin typeface="华文细黑" panose="02010600040101010101" pitchFamily="2" charset="-122"/>
                <a:ea typeface="华文细黑" panose="02010600040101010101" pitchFamily="2" charset="-122"/>
              </a:rPr>
              <a:t>描述评价模式</a:t>
            </a:r>
          </a:p>
        </p:txBody>
      </p:sp>
      <p:sp>
        <p:nvSpPr>
          <p:cNvPr id="30"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 四、 幼儿园课程评价的模式</a:t>
            </a: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示 2"/>
          <p:cNvGraphicFramePr/>
          <p:nvPr>
            <p:extLst>
              <p:ext uri="{D42A27DB-BD31-4B8C-83A1-F6EECF244321}">
                <p14:modId xmlns:p14="http://schemas.microsoft.com/office/powerpoint/2010/main" val="3555616627"/>
              </p:ext>
            </p:extLst>
          </p:nvPr>
        </p:nvGraphicFramePr>
        <p:xfrm>
          <a:off x="631825" y="1572260"/>
          <a:ext cx="10884535" cy="292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0" name="标题 20"/>
          <p:cNvSpPr>
            <a:spLocks noGrp="1"/>
          </p:cNvSpPr>
          <p:nvPr/>
        </p:nvSpPr>
        <p:spPr>
          <a:xfrm>
            <a:off x="492760" y="-46355"/>
            <a:ext cx="10515600" cy="87439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b="1" dirty="0">
                <a:solidFill>
                  <a:schemeClr val="bg1"/>
                </a:solidFill>
                <a:latin typeface="等线" charset="0"/>
                <a:ea typeface="等线" charset="0"/>
                <a:cs typeface="等线" charset="0"/>
              </a:rPr>
              <a:t> 四、 幼儿园课程评价的</a:t>
            </a:r>
            <a:r>
              <a:rPr lang="zh-CN" b="1" dirty="0">
                <a:solidFill>
                  <a:schemeClr val="bg1"/>
                </a:solidFill>
                <a:latin typeface="等线" charset="0"/>
                <a:ea typeface="等线" charset="0"/>
                <a:cs typeface="等线" charset="0"/>
              </a:rPr>
              <a:t>过程</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527812" y="1366963"/>
            <a:ext cx="9617984" cy="5016758"/>
          </a:xfrm>
          <a:prstGeom prst="rect">
            <a:avLst/>
          </a:prstGeom>
          <a:noFill/>
        </p:spPr>
        <p:txBody>
          <a:bodyPr wrap="square" rtlCol="0">
            <a:spAutoFit/>
          </a:bodyPr>
          <a:lstStyle/>
          <a:p>
            <a:pPr>
              <a:lnSpc>
                <a:spcPts val="3200"/>
              </a:lnSpc>
            </a:pPr>
            <a:r>
              <a:rPr lang="zh-CN" altLang="en-US" sz="2200" dirty="0">
                <a:solidFill>
                  <a:schemeClr val="accent2">
                    <a:lumMod val="75000"/>
                  </a:schemeClr>
                </a:solidFill>
                <a:latin typeface="微软雅黑" pitchFamily="34" charset="-122"/>
                <a:ea typeface="微软雅黑" pitchFamily="34" charset="-122"/>
              </a:rPr>
              <a:t>弊病：</a:t>
            </a:r>
            <a:endParaRPr lang="en-US" altLang="zh-CN" sz="2200" dirty="0">
              <a:solidFill>
                <a:schemeClr val="accent2">
                  <a:lumMod val="7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第一，课程目标是由课程编制者确定的，而迄今为止，人们对儿童的发展水平、学习规律以及他们的兴趣和需要还认识甚少，特别是儿童的富有创造性的行为在很大程度上具有不可预知性。</a:t>
            </a: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第二，课程目标以儿童行为来确定，课程就会很自然地强调那些可以通过儿童行为明确识别的方面，而忽略那些难以转化为行为的方面。</a:t>
            </a: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endParaRPr lang="en-US" altLang="zh-CN" sz="2200" dirty="0">
              <a:solidFill>
                <a:schemeClr val="bg2">
                  <a:lumMod val="25000"/>
                </a:schemeClr>
              </a:solidFill>
              <a:latin typeface="微软雅黑" pitchFamily="34" charset="-122"/>
              <a:ea typeface="微软雅黑" pitchFamily="34" charset="-122"/>
            </a:endParaRPr>
          </a:p>
          <a:p>
            <a:pPr indent="561340">
              <a:lnSpc>
                <a:spcPts val="3200"/>
              </a:lnSpc>
            </a:pPr>
            <a:r>
              <a:rPr lang="zh-CN" altLang="en-US" sz="2200" dirty="0">
                <a:solidFill>
                  <a:schemeClr val="bg2">
                    <a:lumMod val="25000"/>
                  </a:schemeClr>
                </a:solidFill>
                <a:latin typeface="微软雅黑" pitchFamily="34" charset="-122"/>
                <a:ea typeface="微软雅黑" pitchFamily="34" charset="-122"/>
              </a:rPr>
              <a:t>第三，按行为目标的方式确定课程目标，使课程目标被分解成为了各个独立的部分，这种将儿童的学习经验分割成“碎片”做法，强调的是通过训练而达成预期的目标，与学龄前儿童从其自身已有的经验出发，整体地学习知识和获得经验的学习方式之间存在距离。</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marL="0" indent="0" algn="l"/>
            <a:r>
              <a:rPr lang="zh-CN" sz="3200" b="1">
                <a:solidFill>
                  <a:schemeClr val="bg1"/>
                </a:solidFill>
                <a:latin typeface="+mj-lt"/>
                <a:cs typeface="+mj-lt"/>
              </a:rPr>
              <a:t>一、</a:t>
            </a:r>
            <a:r>
              <a:rPr lang="en-US" sz="3200" b="1">
                <a:solidFill>
                  <a:schemeClr val="bg1"/>
                </a:solidFill>
                <a:latin typeface="+mj-lt"/>
                <a:cs typeface="+mj-lt"/>
              </a:rPr>
              <a:t> </a:t>
            </a:r>
            <a:r>
              <a:rPr lang="zh-CN" sz="3200" b="1">
                <a:solidFill>
                  <a:schemeClr val="bg1"/>
                </a:solidFill>
                <a:latin typeface="+mj-lt"/>
                <a:cs typeface="+mj-lt"/>
              </a:rPr>
              <a:t>目标模式</a:t>
            </a:r>
            <a:endParaRPr lang="zh-CN" altLang="en-US" sz="3200" b="1">
              <a:solidFill>
                <a:schemeClr val="bg1"/>
              </a:solidFill>
              <a:latin typeface="+mj-lt"/>
              <a:cs typeface="+mj-lt"/>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75951" y="1972445"/>
            <a:ext cx="9796848" cy="3647152"/>
          </a:xfrm>
          <a:prstGeom prst="rect">
            <a:avLst/>
          </a:prstGeom>
          <a:noFill/>
        </p:spPr>
        <p:txBody>
          <a:bodyPr wrap="square" rtlCol="0">
            <a:spAutoFit/>
          </a:bodyPr>
          <a:lstStyle/>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斯坦豪斯立足于教育的内在价值及实践，针对目标模式在课程编制中所存在的缺陷，提出了课程编制的过程模式，被公认为是继目标模式之后出现的一个重要的课程编制模式。</a:t>
            </a:r>
            <a:endParaRPr lang="en-US" altLang="zh-CN" sz="2200" dirty="0">
              <a:solidFill>
                <a:schemeClr val="bg2">
                  <a:lumMod val="25000"/>
                </a:schemeClr>
              </a:solidFill>
              <a:latin typeface="微软雅黑" pitchFamily="34" charset="-122"/>
              <a:ea typeface="微软雅黑" pitchFamily="34" charset="-122"/>
            </a:endParaRPr>
          </a:p>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斯坦豪斯反对目标模式的工具主义的教育观和知识观，倡导一种立足于教育内在价值的、旨在培养儿童智慧、教养和自由品质的教育观，以及注重理解与思维的价值的知识观。</a:t>
            </a:r>
            <a:endParaRPr lang="en-US" altLang="zh-CN" sz="2200" dirty="0">
              <a:solidFill>
                <a:schemeClr val="bg2">
                  <a:lumMod val="25000"/>
                </a:schemeClr>
              </a:solidFill>
              <a:latin typeface="微软雅黑" pitchFamily="34" charset="-122"/>
              <a:ea typeface="微软雅黑" pitchFamily="34" charset="-122"/>
            </a:endParaRPr>
          </a:p>
          <a:p>
            <a:pPr indent="561340">
              <a:lnSpc>
                <a:spcPct val="150000"/>
              </a:lnSpc>
            </a:pPr>
            <a:r>
              <a:rPr lang="zh-CN" altLang="en-US" sz="2200" dirty="0">
                <a:solidFill>
                  <a:schemeClr val="bg2">
                    <a:lumMod val="25000"/>
                  </a:schemeClr>
                </a:solidFill>
                <a:latin typeface="微软雅黑" pitchFamily="34" charset="-122"/>
                <a:ea typeface="微软雅黑" pitchFamily="34" charset="-122"/>
              </a:rPr>
              <a:t>过程模式吸收了现代儿童发展心理学和认知心理学理论中的一些合理成分。</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marL="0" indent="0" algn="l"/>
            <a:r>
              <a:rPr lang="zh-CN" sz="3200" b="1">
                <a:solidFill>
                  <a:schemeClr val="bg1"/>
                </a:solidFill>
                <a:latin typeface="+mj-lt"/>
                <a:cs typeface="+mj-lt"/>
              </a:rPr>
              <a:t>二、</a:t>
            </a:r>
            <a:r>
              <a:rPr lang="en-US" sz="3200" b="1">
                <a:solidFill>
                  <a:schemeClr val="bg1"/>
                </a:solidFill>
                <a:latin typeface="+mj-lt"/>
                <a:cs typeface="+mj-lt"/>
              </a:rPr>
              <a:t> </a:t>
            </a:r>
            <a:r>
              <a:rPr lang="zh-CN" sz="3200" b="1">
                <a:solidFill>
                  <a:schemeClr val="bg1"/>
                </a:solidFill>
                <a:latin typeface="+mj-lt"/>
                <a:cs typeface="+mj-lt"/>
              </a:rPr>
              <a:t>过程模式</a:t>
            </a:r>
            <a:endParaRPr lang="zh-CN" altLang="en-US" sz="3200" b="1">
              <a:solidFill>
                <a:schemeClr val="bg1"/>
              </a:solidFill>
              <a:latin typeface="+mj-lt"/>
              <a:cs typeface="+mj-lt"/>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62449" y="2083655"/>
            <a:ext cx="10043983" cy="3139321"/>
          </a:xfrm>
          <a:prstGeom prst="rect">
            <a:avLst/>
          </a:prstGeom>
          <a:noFill/>
        </p:spPr>
        <p:txBody>
          <a:bodyPr wrap="square" rtlCol="0">
            <a:spAutoFit/>
          </a:bodyPr>
          <a:lstStyle/>
          <a:p>
            <a:pPr>
              <a:lnSpc>
                <a:spcPct val="150000"/>
              </a:lnSpc>
            </a:pPr>
            <a:r>
              <a:rPr lang="zh-CN" altLang="en-US" sz="2200" dirty="0">
                <a:solidFill>
                  <a:schemeClr val="accent2">
                    <a:lumMod val="75000"/>
                  </a:schemeClr>
                </a:solidFill>
                <a:latin typeface="微软雅黑" pitchFamily="34" charset="-122"/>
                <a:ea typeface="微软雅黑" pitchFamily="34" charset="-122"/>
              </a:rPr>
              <a:t>区别</a:t>
            </a:r>
            <a:r>
              <a:rPr lang="en-US" altLang="zh-CN" sz="2200" dirty="0">
                <a:solidFill>
                  <a:schemeClr val="accent2">
                    <a:lumMod val="75000"/>
                  </a:schemeClr>
                </a:solidFill>
                <a:latin typeface="微软雅黑" pitchFamily="34" charset="-122"/>
                <a:ea typeface="微软雅黑" pitchFamily="34" charset="-122"/>
              </a:rPr>
              <a:t>:</a:t>
            </a:r>
          </a:p>
          <a:p>
            <a:pPr>
              <a:lnSpc>
                <a:spcPct val="150000"/>
              </a:lnSpc>
            </a:pPr>
            <a:r>
              <a:rPr lang="zh-CN" altLang="en-US" sz="2200" dirty="0">
                <a:solidFill>
                  <a:schemeClr val="bg2">
                    <a:lumMod val="25000"/>
                  </a:schemeClr>
                </a:solidFill>
                <a:latin typeface="微软雅黑" pitchFamily="34" charset="-122"/>
                <a:ea typeface="微软雅黑" pitchFamily="34" charset="-122"/>
              </a:rPr>
              <a:t>第一，过程模式的目标只是总体教育过程的一般性的、宽泛的目标；</a:t>
            </a:r>
            <a:endParaRPr lang="en-US" altLang="zh-CN" sz="2200" dirty="0">
              <a:solidFill>
                <a:schemeClr val="bg2">
                  <a:lumMod val="25000"/>
                </a:schemeClr>
              </a:solidFill>
              <a:latin typeface="微软雅黑" pitchFamily="34" charset="-122"/>
              <a:ea typeface="微软雅黑" pitchFamily="34" charset="-122"/>
            </a:endParaRPr>
          </a:p>
          <a:p>
            <a:pPr>
              <a:lnSpc>
                <a:spcPct val="150000"/>
              </a:lnSpc>
            </a:pPr>
            <a:r>
              <a:rPr lang="zh-CN" altLang="en-US" sz="2200" dirty="0">
                <a:solidFill>
                  <a:schemeClr val="bg2">
                    <a:lumMod val="25000"/>
                  </a:schemeClr>
                </a:solidFill>
                <a:latin typeface="微软雅黑" pitchFamily="34" charset="-122"/>
                <a:ea typeface="微软雅黑" pitchFamily="34" charset="-122"/>
              </a:rPr>
              <a:t>第二，这些目标不构成评价的主要依据；</a:t>
            </a:r>
            <a:endParaRPr lang="en-US" altLang="zh-CN" sz="2200" dirty="0">
              <a:solidFill>
                <a:schemeClr val="bg2">
                  <a:lumMod val="25000"/>
                </a:schemeClr>
              </a:solidFill>
              <a:latin typeface="微软雅黑" pitchFamily="34" charset="-122"/>
              <a:ea typeface="微软雅黑" pitchFamily="34" charset="-122"/>
            </a:endParaRPr>
          </a:p>
          <a:p>
            <a:pPr>
              <a:lnSpc>
                <a:spcPct val="150000"/>
              </a:lnSpc>
            </a:pPr>
            <a:r>
              <a:rPr lang="zh-CN" altLang="en-US" sz="2200" dirty="0">
                <a:solidFill>
                  <a:schemeClr val="bg2">
                    <a:lumMod val="25000"/>
                  </a:schemeClr>
                </a:solidFill>
                <a:latin typeface="微软雅黑" pitchFamily="34" charset="-122"/>
                <a:ea typeface="微软雅黑" pitchFamily="34" charset="-122"/>
              </a:rPr>
              <a:t>第三，这些目标是非行为性的，可以以此为依据确定课程编制的指导性原则和方法，使教师明确教育过程中内在的价值标准及总体要求，而不是课程实施后的某些预期结果。</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marL="0" indent="0" algn="l"/>
            <a:r>
              <a:rPr lang="zh-CN" sz="3200" b="1">
                <a:solidFill>
                  <a:schemeClr val="bg1"/>
                </a:solidFill>
                <a:latin typeface="+mj-lt"/>
                <a:cs typeface="+mj-lt"/>
              </a:rPr>
              <a:t>二、</a:t>
            </a:r>
            <a:r>
              <a:rPr lang="en-US" sz="3200" b="1">
                <a:solidFill>
                  <a:schemeClr val="bg1"/>
                </a:solidFill>
                <a:latin typeface="+mj-lt"/>
                <a:cs typeface="+mj-lt"/>
              </a:rPr>
              <a:t> </a:t>
            </a:r>
            <a:r>
              <a:rPr lang="zh-CN" sz="3200" b="1">
                <a:solidFill>
                  <a:schemeClr val="bg1"/>
                </a:solidFill>
                <a:latin typeface="+mj-lt"/>
                <a:cs typeface="+mj-lt"/>
              </a:rPr>
              <a:t>过程模式</a:t>
            </a:r>
            <a:endParaRPr lang="zh-CN" altLang="en-US" sz="3200" b="1">
              <a:solidFill>
                <a:schemeClr val="bg1"/>
              </a:solidFill>
              <a:latin typeface="+mj-lt"/>
              <a:cs typeface="+mj-lt"/>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62449" y="2083655"/>
            <a:ext cx="10043983" cy="2122805"/>
          </a:xfrm>
          <a:prstGeom prst="rect">
            <a:avLst/>
          </a:prstGeom>
          <a:noFill/>
        </p:spPr>
        <p:txBody>
          <a:bodyPr wrap="square" rtlCol="0">
            <a:spAutoFit/>
          </a:bodyPr>
          <a:lstStyle/>
          <a:p>
            <a:pPr fontAlgn="auto">
              <a:lnSpc>
                <a:spcPct val="150000"/>
              </a:lnSpc>
            </a:pPr>
            <a:r>
              <a:rPr lang="zh-CN" altLang="en-US" sz="2200" dirty="0">
                <a:solidFill>
                  <a:schemeClr val="accent2">
                    <a:lumMod val="75000"/>
                  </a:schemeClr>
                </a:solidFill>
                <a:latin typeface="微软雅黑" pitchFamily="34" charset="-122"/>
                <a:ea typeface="微软雅黑" pitchFamily="34" charset="-122"/>
              </a:rPr>
              <a:t>弊端：</a:t>
            </a:r>
          </a:p>
          <a:p>
            <a:pPr fontAlgn="auto">
              <a:lnSpc>
                <a:spcPct val="150000"/>
              </a:lnSpc>
            </a:pPr>
            <a:r>
              <a:rPr lang="en-US" altLang="zh-CN" sz="2200" dirty="0">
                <a:solidFill>
                  <a:schemeClr val="bg2">
                    <a:lumMod val="25000"/>
                  </a:schemeClr>
                </a:solidFill>
                <a:latin typeface="微软雅黑" pitchFamily="34" charset="-122"/>
                <a:ea typeface="微软雅黑" pitchFamily="34" charset="-122"/>
              </a:rPr>
              <a:t>1.</a:t>
            </a:r>
            <a:r>
              <a:rPr lang="zh-CN" altLang="en-US" sz="2200" dirty="0">
                <a:solidFill>
                  <a:schemeClr val="bg2">
                    <a:lumMod val="25000"/>
                  </a:schemeClr>
                </a:solidFill>
                <a:latin typeface="微软雅黑" pitchFamily="34" charset="-122"/>
                <a:ea typeface="微软雅黑" pitchFamily="34" charset="-122"/>
              </a:rPr>
              <a:t>按过程模式编制的课程往往缺乏科学性、计划性和系统性，</a:t>
            </a:r>
          </a:p>
          <a:p>
            <a:pPr fontAlgn="auto">
              <a:lnSpc>
                <a:spcPct val="150000"/>
              </a:lnSpc>
            </a:pPr>
            <a:endParaRPr lang="zh-CN" altLang="en-US" sz="2200" dirty="0">
              <a:solidFill>
                <a:schemeClr val="bg2">
                  <a:lumMod val="25000"/>
                </a:schemeClr>
              </a:solidFill>
              <a:latin typeface="微软雅黑" pitchFamily="34" charset="-122"/>
              <a:ea typeface="微软雅黑" pitchFamily="34" charset="-122"/>
            </a:endParaRPr>
          </a:p>
          <a:p>
            <a:pPr fontAlgn="auto">
              <a:lnSpc>
                <a:spcPct val="150000"/>
              </a:lnSpc>
            </a:pPr>
            <a:r>
              <a:rPr lang="en-US" altLang="zh-CN" sz="2200" dirty="0">
                <a:solidFill>
                  <a:schemeClr val="bg2">
                    <a:lumMod val="25000"/>
                  </a:schemeClr>
                </a:solidFill>
                <a:latin typeface="微软雅黑" pitchFamily="34" charset="-122"/>
                <a:ea typeface="微软雅黑" pitchFamily="34" charset="-122"/>
              </a:rPr>
              <a:t>2.对教育的评价往往因缺乏客观标准而带有过多的主观色彩</a:t>
            </a:r>
            <a:r>
              <a:rPr lang="zh-CN" altLang="en-US" sz="2200" dirty="0">
                <a:solidFill>
                  <a:schemeClr val="bg2">
                    <a:lumMod val="25000"/>
                  </a:schemeClr>
                </a:solidFill>
                <a:latin typeface="微软雅黑" pitchFamily="34" charset="-122"/>
                <a:ea typeface="宋体" charset="0"/>
              </a:rPr>
              <a:t>。</a:t>
            </a:r>
          </a:p>
        </p:txBody>
      </p:sp>
      <p:sp>
        <p:nvSpPr>
          <p:cNvPr id="100" name="文本框 99"/>
          <p:cNvSpPr txBox="1"/>
          <p:nvPr/>
        </p:nvSpPr>
        <p:spPr>
          <a:xfrm>
            <a:off x="644525" y="86995"/>
            <a:ext cx="5080000" cy="583565"/>
          </a:xfrm>
          <a:prstGeom prst="rect">
            <a:avLst/>
          </a:prstGeom>
          <a:noFill/>
          <a:ln w="9525">
            <a:noFill/>
          </a:ln>
        </p:spPr>
        <p:txBody>
          <a:bodyPr>
            <a:spAutoFit/>
          </a:bodyPr>
          <a:lstStyle/>
          <a:p>
            <a:pPr indent="0"/>
            <a:r>
              <a:rPr lang="zh-CN" sz="3200" b="1">
                <a:solidFill>
                  <a:schemeClr val="bg1"/>
                </a:solidFill>
                <a:latin typeface="+mj-lt"/>
                <a:cs typeface="+mj-lt"/>
              </a:rPr>
              <a:t>二、</a:t>
            </a:r>
            <a:r>
              <a:rPr lang="en-US" sz="3200" b="1">
                <a:solidFill>
                  <a:schemeClr val="bg1"/>
                </a:solidFill>
                <a:latin typeface="+mj-lt"/>
                <a:cs typeface="+mj-lt"/>
              </a:rPr>
              <a:t> </a:t>
            </a:r>
            <a:r>
              <a:rPr lang="zh-CN" sz="3200" b="1">
                <a:solidFill>
                  <a:schemeClr val="bg1"/>
                </a:solidFill>
                <a:latin typeface="+mj-lt"/>
                <a:cs typeface="+mj-lt"/>
              </a:rPr>
              <a:t>过程模式</a:t>
            </a:r>
            <a:endParaRPr lang="zh-CN" altLang="en-US" sz="3200" b="1">
              <a:solidFill>
                <a:schemeClr val="bg1"/>
              </a:solidFill>
              <a:latin typeface="+mj-lt"/>
              <a:cs typeface="+mj-lt"/>
            </a:endParaRPr>
          </a:p>
        </p:txBody>
      </p:sp>
      <p:sp>
        <p:nvSpPr>
          <p:cNvPr id="2" name="文本框 1"/>
          <p:cNvSpPr txBox="1"/>
          <p:nvPr/>
        </p:nvSpPr>
        <p:spPr>
          <a:xfrm>
            <a:off x="1725930" y="4966970"/>
            <a:ext cx="9290050" cy="1753235"/>
          </a:xfrm>
          <a:prstGeom prst="rect">
            <a:avLst/>
          </a:prstGeom>
          <a:noFill/>
          <a:ln w="9525">
            <a:noFill/>
          </a:ln>
        </p:spPr>
        <p:txBody>
          <a:bodyPr wrap="square">
            <a:spAutoFit/>
          </a:bodyPr>
          <a:lstStyle/>
          <a:p>
            <a:pPr marL="0" indent="0" algn="l" fontAlgn="auto">
              <a:lnSpc>
                <a:spcPct val="150000"/>
              </a:lnSpc>
            </a:pPr>
            <a:r>
              <a:rPr lang="zh-CN" sz="2400" b="0">
                <a:solidFill>
                  <a:srgbClr val="2F5496"/>
                </a:solidFill>
                <a:cs typeface="宋体" charset="0"/>
              </a:rPr>
              <a:t>豪斯提出的“教师即研究者”的口号是十分诱人的，它十分有益于扩大教师自主性的发展和专业成长，使教师从课程的被动执行者转化为课程实施的主动反思者和实践者</a:t>
            </a:r>
            <a:r>
              <a:rPr lang="zh-CN" sz="2400" b="0">
                <a:cs typeface="宋体" charset="0"/>
              </a:rPr>
              <a:t>。</a:t>
            </a:r>
            <a:endParaRPr lang="zh-CN" altLang="en-US" sz="2400" b="0">
              <a:cs typeface="宋体" charset="0"/>
            </a:endParaRP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单身狗2"/>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77"/>
  <p:tag name="KSO_WM_UNIT_TYPE" val="n_i"/>
  <p:tag name="KSO_WM_UNIT_INDEX" val="1_1"/>
  <p:tag name="KSO_WM_UNIT_ID" val="257*n_i*1_1"/>
  <p:tag name="KSO_WM_UNIT_CLEAR" val="1"/>
  <p:tag name="KSO_WM_UNIT_LAYERLEVEL" val="1_1"/>
  <p:tag name="KSO_WM_BEAUTIFY_FLAG" val="#wm#"/>
  <p:tag name="KSO_WM_DIAGRAM_GROUP_CODE" val="n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77"/>
  <p:tag name="KSO_WM_UNIT_TYPE" val="n_i"/>
  <p:tag name="KSO_WM_UNIT_INDEX" val="1_1"/>
  <p:tag name="KSO_WM_UNIT_ID" val="257*n_i*1_1"/>
  <p:tag name="KSO_WM_UNIT_CLEAR" val="1"/>
  <p:tag name="KSO_WM_UNIT_LAYERLEVEL" val="1_1"/>
  <p:tag name="KSO_WM_BEAUTIFY_FLAG" val="#wm#"/>
  <p:tag name="KSO_WM_DIAGRAM_GROUP_CODE" val="n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77"/>
  <p:tag name="KSO_WM_UNIT_TYPE" val="n_i"/>
  <p:tag name="KSO_WM_UNIT_INDEX" val="1_1"/>
  <p:tag name="KSO_WM_UNIT_ID" val="257*n_i*1_1"/>
  <p:tag name="KSO_WM_UNIT_CLEAR" val="1"/>
  <p:tag name="KSO_WM_UNIT_LAYERLEVEL" val="1_1"/>
  <p:tag name="KSO_WM_BEAUTIFY_FLAG" val="#wm#"/>
  <p:tag name="KSO_WM_DIAGRAM_GROUP_CODE" val="n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77"/>
  <p:tag name="KSO_WM_UNIT_TYPE" val="n_i"/>
  <p:tag name="KSO_WM_UNIT_INDEX" val="1_1"/>
  <p:tag name="KSO_WM_UNIT_ID" val="257*n_i*1_1"/>
  <p:tag name="KSO_WM_UNIT_CLEAR" val="1"/>
  <p:tag name="KSO_WM_UNIT_LAYERLEVEL" val="1_1"/>
  <p:tag name="KSO_WM_BEAUTIFY_FLAG" val="#wm#"/>
  <p:tag name="KSO_WM_DIAGRAM_GROUP_CODE" val="n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77"/>
  <p:tag name="KSO_WM_UNIT_TYPE" val="n_i"/>
  <p:tag name="KSO_WM_UNIT_INDEX" val="1_1"/>
  <p:tag name="KSO_WM_UNIT_ID" val="257*n_i*1_1"/>
  <p:tag name="KSO_WM_UNIT_CLEAR" val="1"/>
  <p:tag name="KSO_WM_UNIT_LAYERLEVEL" val="1_1"/>
  <p:tag name="KSO_WM_BEAUTIFY_FLAG" val="#wm#"/>
  <p:tag name="KSO_WM_DIAGRAM_GROUP_CODE" val="n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1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4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4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5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1.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2.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3.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4.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5.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6.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7.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8.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69.xml><?xml version="1.0" encoding="utf-8"?>
<p:tagLst xmlns:a="http://schemas.openxmlformats.org/drawingml/2006/main" xmlns:r="http://schemas.openxmlformats.org/officeDocument/2006/relationships" xmlns:p="http://schemas.openxmlformats.org/presentationml/2006/main">
  <p:tag name="KSO_WM_SPECIAL_SOURCE" val="bdnul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SLIDE_ITEM_CNT" val="5"/>
  <p:tag name="KSO_WM_SPECIAL_SOURCE" val="bdnull"/>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160177"/>
  <p:tag name="KSO_WM_UNIT_TYPE" val="n_i"/>
  <p:tag name="KSO_WM_UNIT_INDEX" val="1_1"/>
  <p:tag name="KSO_WM_UNIT_ID" val="257*n_i*1_1"/>
  <p:tag name="KSO_WM_UNIT_CLEAR" val="1"/>
  <p:tag name="KSO_WM_UNIT_LAYERLEVEL" val="1_1"/>
  <p:tag name="KSO_WM_BEAUTIFY_FLAG" val="#wm#"/>
  <p:tag name="KSO_WM_DIAGRAM_GROUP_CODE" val="n1-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3319</Words>
  <Application>Microsoft Office PowerPoint</Application>
  <PresentationFormat>宽屏</PresentationFormat>
  <Paragraphs>258</Paragraphs>
  <Slides>52</Slides>
  <Notes>1</Notes>
  <HiddenSlides>3</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52</vt:i4>
      </vt:variant>
    </vt:vector>
  </HeadingPairs>
  <TitlesOfParts>
    <vt:vector size="67" baseType="lpstr">
      <vt:lpstr>Times New Roman</vt:lpstr>
      <vt:lpstr>等线 Light</vt:lpstr>
      <vt:lpstr>黑体</vt:lpstr>
      <vt:lpstr>方正宋刻本秀楷简体</vt:lpstr>
      <vt:lpstr>Arial</vt:lpstr>
      <vt:lpstr>微软雅黑</vt:lpstr>
      <vt:lpstr>Wingdings</vt:lpstr>
      <vt:lpstr>华文细黑</vt:lpstr>
      <vt:lpstr>Gill Sans</vt:lpstr>
      <vt:lpstr>Calibri</vt:lpstr>
      <vt:lpstr>方正兰亭黑_GBK</vt:lpstr>
      <vt:lpstr>宋体</vt:lpstr>
      <vt:lpstr>等线</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 教育目的和课程目标——从一般到具体</vt:lpstr>
      <vt:lpstr>一、 教育目的和课程目标——从一般到具体</vt:lpstr>
      <vt:lpstr> 二、 幼儿园课程目标的取向及其表述</vt:lpstr>
      <vt:lpstr>三、 课程的各种目标取向在幼儿园课程中的互补</vt:lpstr>
      <vt:lpstr>四、 幼儿园课程编制中目标的设置</vt:lpstr>
      <vt:lpstr>四、 幼儿园课程编制中目标的设置</vt:lpstr>
      <vt:lpstr>四、 幼儿园课程编制中目标的设置</vt:lpstr>
      <vt:lpstr>四、 幼儿园课程编制中目标的设置</vt:lpstr>
      <vt:lpstr>四、 幼儿园课程编制中目标的设置</vt:lpstr>
      <vt:lpstr>PowerPoint 演示文稿</vt:lpstr>
      <vt:lpstr> 一、 幼儿园课程内容的取向</vt:lpstr>
      <vt:lpstr> 一、 幼儿园课程内容的取向</vt:lpstr>
      <vt:lpstr> 一、 幼儿园课程内容的取向</vt:lpstr>
      <vt:lpstr>二、 幼儿园课程内容选择的原理</vt:lpstr>
      <vt:lpstr>三、 幼儿园课程内容组织的原则与方式</vt:lpstr>
      <vt:lpstr>三、 幼儿园课程内容组织的原则与方式</vt:lpstr>
      <vt:lpstr>三、 幼儿园课程内容组织的原则与方式</vt:lpstr>
      <vt:lpstr>三、 幼儿园课程内容组织的原则与方式</vt:lpstr>
      <vt:lpstr>四、 幼儿园课程编制中内容的选择和组织</vt:lpstr>
      <vt:lpstr>四、 幼儿园课程编制中内容的选择和组织</vt:lpstr>
      <vt:lpstr>四、 幼儿园课程编制中内容的选择和组织</vt:lpstr>
      <vt:lpstr>四、 幼儿园课程编制中内容的选择和组织</vt:lpstr>
      <vt:lpstr>PowerPoint 演示文稿</vt:lpstr>
      <vt:lpstr>一、 课程实施的取向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微软用户</dc:creator>
  <cp:lastModifiedBy>余思洋</cp:lastModifiedBy>
  <cp:revision>333</cp:revision>
  <dcterms:created xsi:type="dcterms:W3CDTF">2023-07-13T06:36:01Z</dcterms:created>
  <dcterms:modified xsi:type="dcterms:W3CDTF">2023-07-28T05:39:31Z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B6B378647CD1D1B2BBA8AE6405194465_42</vt:lpwstr>
  </property>
  <property fmtid="{D5CDD505-2E9C-101B-9397-08002B2CF9AE}" pid="3" name="KSOProductBuildVer">
    <vt:lpwstr>2052-5.5.1.7991</vt:lpwstr>
  </property>
</Properties>
</file>